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3"/>
  </p:notesMasterIdLst>
  <p:sldIdLst>
    <p:sldId id="256" r:id="rId2"/>
    <p:sldId id="257" r:id="rId3"/>
    <p:sldId id="260" r:id="rId4"/>
    <p:sldId id="333" r:id="rId5"/>
    <p:sldId id="637" r:id="rId6"/>
    <p:sldId id="659" r:id="rId7"/>
    <p:sldId id="660" r:id="rId8"/>
    <p:sldId id="661" r:id="rId9"/>
    <p:sldId id="662" r:id="rId10"/>
    <p:sldId id="663" r:id="rId11"/>
    <p:sldId id="664" r:id="rId12"/>
    <p:sldId id="665" r:id="rId13"/>
    <p:sldId id="666" r:id="rId14"/>
    <p:sldId id="667" r:id="rId15"/>
    <p:sldId id="668" r:id="rId16"/>
    <p:sldId id="679" r:id="rId17"/>
    <p:sldId id="680" r:id="rId18"/>
    <p:sldId id="669" r:id="rId19"/>
    <p:sldId id="670" r:id="rId20"/>
    <p:sldId id="671" r:id="rId21"/>
    <p:sldId id="672" r:id="rId22"/>
    <p:sldId id="673" r:id="rId23"/>
    <p:sldId id="674" r:id="rId24"/>
    <p:sldId id="675" r:id="rId25"/>
    <p:sldId id="676" r:id="rId26"/>
    <p:sldId id="677" r:id="rId27"/>
    <p:sldId id="678" r:id="rId28"/>
    <p:sldId id="658" r:id="rId29"/>
    <p:sldId id="681" r:id="rId30"/>
    <p:sldId id="682" r:id="rId31"/>
    <p:sldId id="683" r:id="rId32"/>
    <p:sldId id="684" r:id="rId33"/>
    <p:sldId id="685" r:id="rId34"/>
    <p:sldId id="686" r:id="rId35"/>
    <p:sldId id="687" r:id="rId36"/>
    <p:sldId id="688" r:id="rId37"/>
    <p:sldId id="689" r:id="rId38"/>
    <p:sldId id="690" r:id="rId39"/>
    <p:sldId id="480" r:id="rId40"/>
    <p:sldId id="481" r:id="rId41"/>
    <p:sldId id="482"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780" y="6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ttman, Barry" userId="bff186cd-6ce8-41ba-8e8c-e85cdef216de" providerId="ADAL" clId="{941239CB-DC39-43E0-94E8-22138E5CB4F7}"/>
    <pc:docChg chg="modSld">
      <pc:chgData name="Wittman, Barry" userId="bff186cd-6ce8-41ba-8e8c-e85cdef216de" providerId="ADAL" clId="{941239CB-DC39-43E0-94E8-22138E5CB4F7}" dt="2024-11-15T16:15:26.758" v="19" actId="20577"/>
      <pc:docMkLst>
        <pc:docMk/>
      </pc:docMkLst>
      <pc:sldChg chg="modSp modAnim">
        <pc:chgData name="Wittman, Barry" userId="bff186cd-6ce8-41ba-8e8c-e85cdef216de" providerId="ADAL" clId="{941239CB-DC39-43E0-94E8-22138E5CB4F7}" dt="2024-11-15T16:15:26.758" v="19" actId="20577"/>
        <pc:sldMkLst>
          <pc:docMk/>
          <pc:sldMk cId="0" sldId="257"/>
        </pc:sldMkLst>
        <pc:spChg chg="mod">
          <ac:chgData name="Wittman, Barry" userId="bff186cd-6ce8-41ba-8e8c-e85cdef216de" providerId="ADAL" clId="{941239CB-DC39-43E0-94E8-22138E5CB4F7}" dt="2024-11-15T16:15:26.758" v="19" actId="20577"/>
          <ac:spMkLst>
            <pc:docMk/>
            <pc:sldMk cId="0" sldId="257"/>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7FE8EF-7E1D-4CC2-BD9F-B1936C0AC818}" type="datetimeFigureOut">
              <a:rPr lang="en-US" smtClean="0"/>
              <a:pPr/>
              <a:t>11/15/2024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068796-915B-4F4F-972A-93A5DBC2787E}" type="slidenum">
              <a:rPr lang="en-US" smtClean="0"/>
              <a:pPr/>
              <a:t>‹#›</a:t>
            </a:fld>
            <a:endParaRPr lang="en-US"/>
          </a:p>
        </p:txBody>
      </p:sp>
    </p:spTree>
    <p:extLst>
      <p:ext uri="{BB962C8B-B14F-4D97-AF65-F5344CB8AC3E}">
        <p14:creationId xmlns:p14="http://schemas.microsoft.com/office/powerpoint/2010/main" val="916985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8A57E976-8075-4937-B12C-3CC32E54B430}" type="datetimeFigureOut">
              <a:rPr lang="en-US" smtClean="0"/>
              <a:pPr/>
              <a:t>11/15/2024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11/15/2024</a:t>
            </a:fld>
            <a:endParaRPr lang="en-US"/>
          </a:p>
        </p:txBody>
      </p:sp>
      <p:sp>
        <p:nvSpPr>
          <p:cNvPr id="5" name="Footer Placeholder 4"/>
          <p:cNvSpPr>
            <a:spLocks noGrp="1"/>
          </p:cNvSpPr>
          <p:nvPr>
            <p:ph type="ftr" sz="quarter" idx="11"/>
          </p:nvPr>
        </p:nvSpPr>
        <p:spPr>
          <a:xfrm>
            <a:off x="3520796" y="6377460"/>
            <a:ext cx="5115205" cy="365125"/>
          </a:xfrm>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A57E976-8075-4937-B12C-3CC32E54B430}" type="datetimeFigureOut">
              <a:rPr lang="en-US" smtClean="0"/>
              <a:pPr/>
              <a:t>11/15/2024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57E976-8075-4937-B12C-3CC32E54B430}" type="datetimeFigureOut">
              <a:rPr lang="en-US" smtClean="0"/>
              <a:pPr/>
              <a:t>11/15/2024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A57E976-8075-4937-B12C-3CC32E54B430}" type="datetimeFigureOut">
              <a:rPr lang="en-US" smtClean="0"/>
              <a:pPr/>
              <a:t>11/15/2024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A57E976-8075-4937-B12C-3CC32E54B430}" type="datetimeFigureOut">
              <a:rPr lang="en-US" smtClean="0"/>
              <a:pPr/>
              <a:t>11/15/2024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7E976-8075-4937-B12C-3CC32E54B430}" type="datetimeFigureOut">
              <a:rPr lang="en-US" smtClean="0"/>
              <a:pPr/>
              <a:t>11/15/2024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A57E976-8075-4937-B12C-3CC32E54B430}" type="datetimeFigureOut">
              <a:rPr lang="en-US" smtClean="0"/>
              <a:pPr/>
              <a:t>11/15/2024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8A57E976-8075-4937-B12C-3CC32E54B430}" type="datetimeFigureOut">
              <a:rPr lang="en-US" smtClean="0"/>
              <a:pPr/>
              <a:t>11/15/2024</a:t>
            </a:fld>
            <a:endParaRPr lang="en-US"/>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11119104" y="1170432"/>
            <a:ext cx="978485" cy="201168"/>
          </a:xfrm>
        </p:spPr>
        <p:txBody>
          <a:bodyPr/>
          <a:lstStyle/>
          <a:p>
            <a:fld id="{DF7B3FC0-58E1-4035-BA6F-4BC11C5567A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A57E976-8075-4937-B12C-3CC32E54B430}" type="datetimeFigureOut">
              <a:rPr lang="en-US" smtClean="0"/>
              <a:pPr/>
              <a:t>11/15/2024</a:t>
            </a:fld>
            <a:endParaRPr lang="en-US"/>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F7B3FC0-58E1-4035-BA6F-4BC11C5567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 2100</a:t>
            </a:r>
          </a:p>
        </p:txBody>
      </p:sp>
      <p:sp>
        <p:nvSpPr>
          <p:cNvPr id="3" name="Subtitle 2"/>
          <p:cNvSpPr>
            <a:spLocks noGrp="1"/>
          </p:cNvSpPr>
          <p:nvPr>
            <p:ph type="subTitle" idx="1"/>
          </p:nvPr>
        </p:nvSpPr>
        <p:spPr/>
        <p:txBody>
          <a:bodyPr/>
          <a:lstStyle/>
          <a:p>
            <a:r>
              <a:rPr lang="en-US" dirty="0"/>
              <a:t>Week 13 </a:t>
            </a:r>
            <a:r>
              <a:rPr lang="en-US"/>
              <a:t>- Monday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Comparison-based sorts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lnSpcReduction="10000"/>
              </a:bodyPr>
              <a:lstStyle/>
              <a:p>
                <a:r>
                  <a:rPr lang="en-US" b="1" dirty="0"/>
                  <a:t>Any</a:t>
                </a:r>
                <a:r>
                  <a:rPr lang="en-US" dirty="0"/>
                  <a:t> comparison-based sort is going to compare two values and make a decision based on that</a:t>
                </a:r>
              </a:p>
              <a:p>
                <a:r>
                  <a:rPr lang="en-US" dirty="0"/>
                  <a:t>No matter what your algorithm is, if each comparison is a decision in the tree that leads you down to a sorted order, the best you can possibly do is log</a:t>
                </a:r>
                <a:r>
                  <a:rPr lang="en-US" baseline="-25000" dirty="0"/>
                  <a:t>2</a:t>
                </a:r>
                <a:r>
                  <a:rPr lang="en-US" dirty="0"/>
                  <a:t>(</a:t>
                </a:r>
                <a:r>
                  <a:rPr lang="en-US" b="1" i="1" dirty="0"/>
                  <a:t>n</a:t>
                </a:r>
                <a:r>
                  <a:rPr lang="en-US" dirty="0"/>
                  <a:t>!)</a:t>
                </a:r>
              </a:p>
              <a:p>
                <a:r>
                  <a:rPr lang="en-US" dirty="0"/>
                  <a:t>But what is log</a:t>
                </a:r>
                <a:r>
                  <a:rPr lang="en-US" baseline="-25000" dirty="0"/>
                  <a:t>2</a:t>
                </a:r>
                <a:r>
                  <a:rPr lang="en-US" dirty="0"/>
                  <a:t>(</a:t>
                </a:r>
                <a:r>
                  <a:rPr lang="en-US" b="1" i="1" dirty="0"/>
                  <a:t>n</a:t>
                </a:r>
                <a:r>
                  <a:rPr lang="en-US" dirty="0"/>
                  <a:t>!)?</a:t>
                </a:r>
              </a:p>
              <a:p>
                <a:r>
                  <a:rPr lang="en-US" dirty="0"/>
                  <a:t>I wish I could show you the math that backs this up, but </a:t>
                </a:r>
                <a:r>
                  <a:rPr lang="en-US" dirty="0" err="1"/>
                  <a:t>Stirling's</a:t>
                </a:r>
                <a:r>
                  <a:rPr lang="en-US" dirty="0"/>
                  <a:t> approximation says that log</a:t>
                </a:r>
                <a:r>
                  <a:rPr lang="en-US" baseline="-25000" dirty="0"/>
                  <a:t>2</a:t>
                </a:r>
                <a:r>
                  <a:rPr lang="en-US" dirty="0"/>
                  <a:t>(</a:t>
                </a:r>
                <a:r>
                  <a:rPr lang="en-US" b="1" i="1" dirty="0"/>
                  <a:t>n</a:t>
                </a:r>
                <a:r>
                  <a:rPr lang="en-US" dirty="0"/>
                  <a:t>!) is </a:t>
                </a:r>
                <a14:m>
                  <m:oMath xmlns:m="http://schemas.openxmlformats.org/officeDocument/2006/math">
                    <m:r>
                      <m:rPr>
                        <m:sty m:val="p"/>
                      </m:rPr>
                      <a:rPr lang="en-US" b="0" i="0" smtClean="0">
                        <a:latin typeface="Cambria Math" panose="02040503050406030204" pitchFamily="18" charset="0"/>
                      </a:rPr>
                      <m:t>Θ</m:t>
                    </m:r>
                    <m:r>
                      <a:rPr lang="en-US" b="0" i="1" smtClean="0">
                        <a:latin typeface="Cambria Math" panose="02040503050406030204" pitchFamily="18" charset="0"/>
                      </a:rPr>
                      <m:t>(</m:t>
                    </m:r>
                    <m:r>
                      <a:rPr lang="en-US" b="0" i="1" smtClean="0">
                        <a:latin typeface="Cambria Math" panose="02040503050406030204" pitchFamily="18" charset="0"/>
                      </a:rPr>
                      <m:t>𝑛</m:t>
                    </m:r>
                    <m:func>
                      <m:funcPr>
                        <m:ctrlPr>
                          <a:rPr lang="en-US" b="0" i="1" smtClean="0">
                            <a:latin typeface="Cambria Math" panose="02040503050406030204" pitchFamily="18" charset="0"/>
                          </a:rPr>
                        </m:ctrlPr>
                      </m:funcPr>
                      <m:fName>
                        <m:r>
                          <m:rPr>
                            <m:sty m:val="p"/>
                          </m:rPr>
                          <a:rPr lang="en-US" b="0" i="0" smtClean="0">
                            <a:latin typeface="Cambria Math" panose="02040503050406030204" pitchFamily="18" charset="0"/>
                          </a:rPr>
                          <m:t>log</m:t>
                        </m:r>
                      </m:fName>
                      <m:e>
                        <m:r>
                          <a:rPr lang="en-US" b="0" i="1" smtClean="0">
                            <a:latin typeface="Cambria Math" panose="02040503050406030204" pitchFamily="18" charset="0"/>
                          </a:rPr>
                          <m:t>𝑛</m:t>
                        </m:r>
                        <m:r>
                          <a:rPr lang="en-US" b="0" i="1" smtClean="0">
                            <a:latin typeface="Cambria Math" panose="02040503050406030204" pitchFamily="18" charset="0"/>
                          </a:rPr>
                          <m:t>)</m:t>
                        </m:r>
                      </m:e>
                    </m:func>
                  </m:oMath>
                </a14:m>
                <a:endParaRPr lang="en-US" b="0" dirty="0"/>
              </a:p>
              <a:p>
                <a:r>
                  <a:rPr lang="en-US" b="1" dirty="0"/>
                  <a:t>Take away:</a:t>
                </a:r>
                <a:r>
                  <a:rPr lang="en-US" dirty="0"/>
                  <a:t> No comparison-based sort can </a:t>
                </a:r>
                <a:r>
                  <a:rPr lang="en-US" b="1" dirty="0"/>
                  <a:t>ever</a:t>
                </a:r>
                <a:r>
                  <a:rPr lang="en-US" dirty="0"/>
                  <a:t> be better than </a:t>
                </a:r>
                <a14:m>
                  <m:oMath xmlns:m="http://schemas.openxmlformats.org/officeDocument/2006/math">
                    <m:r>
                      <m:rPr>
                        <m:sty m:val="p"/>
                      </m:rPr>
                      <a:rPr lang="en-US">
                        <a:latin typeface="Cambria Math" panose="02040503050406030204" pitchFamily="18" charset="0"/>
                      </a:rPr>
                      <m:t>Θ</m:t>
                    </m:r>
                    <m:r>
                      <a:rPr lang="en-US" i="1">
                        <a:latin typeface="Cambria Math" panose="02040503050406030204" pitchFamily="18" charset="0"/>
                      </a:rPr>
                      <m:t>(</m:t>
                    </m:r>
                    <m:r>
                      <a:rPr lang="en-US" i="1">
                        <a:latin typeface="Cambria Math" panose="02040503050406030204" pitchFamily="18" charset="0"/>
                      </a:rPr>
                      <m:t>𝑛</m:t>
                    </m:r>
                    <m:func>
                      <m:funcPr>
                        <m:ctrlPr>
                          <a:rPr lang="en-US" i="1">
                            <a:latin typeface="Cambria Math" panose="02040503050406030204" pitchFamily="18" charset="0"/>
                          </a:rPr>
                        </m:ctrlPr>
                      </m:funcPr>
                      <m:fName>
                        <m:r>
                          <m:rPr>
                            <m:sty m:val="p"/>
                          </m:rPr>
                          <a:rPr lang="en-US">
                            <a:latin typeface="Cambria Math" panose="02040503050406030204" pitchFamily="18" charset="0"/>
                          </a:rPr>
                          <m:t>log</m:t>
                        </m:r>
                      </m:fName>
                      <m:e>
                        <m:r>
                          <a:rPr lang="en-US" i="1">
                            <a:latin typeface="Cambria Math" panose="02040503050406030204" pitchFamily="18" charset="0"/>
                          </a:rPr>
                          <m:t>𝑛</m:t>
                        </m:r>
                        <m:r>
                          <a:rPr lang="en-US" i="1">
                            <a:latin typeface="Cambria Math" panose="02040503050406030204" pitchFamily="18" charset="0"/>
                          </a:rPr>
                          <m:t>)</m:t>
                        </m:r>
                      </m:e>
                    </m:func>
                  </m:oMath>
                </a14:m>
                <a:r>
                  <a:rPr lang="en-US" dirty="0"/>
                  <a:t> for worst-case running time</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t="-1713" r="-667" b="-2372"/>
                </a:stretch>
              </a:blipFill>
            </p:spPr>
            <p:txBody>
              <a:bodyPr/>
              <a:lstStyle/>
              <a:p>
                <a:r>
                  <a:rPr lang="en-US">
                    <a:noFill/>
                  </a:rPr>
                  <a:t> </a:t>
                </a:r>
              </a:p>
            </p:txBody>
          </p:sp>
        </mc:Fallback>
      </mc:AlternateContent>
    </p:spTree>
    <p:extLst>
      <p:ext uri="{BB962C8B-B14F-4D97-AF65-F5344CB8AC3E}">
        <p14:creationId xmlns:p14="http://schemas.microsoft.com/office/powerpoint/2010/main" val="2018032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Counting Sort</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070491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Counting sort justification</a:t>
            </a:r>
          </a:p>
        </p:txBody>
      </p:sp>
      <mc:AlternateContent xmlns:mc="http://schemas.openxmlformats.org/markup-compatibility/2006" xmlns:a14="http://schemas.microsoft.com/office/drawing/2010/main">
        <mc:Choice Requires="a14">
          <p:sp>
            <p:nvSpPr>
              <p:cNvPr id="5" name="Content Placeholder 4"/>
              <p:cNvSpPr>
                <a:spLocks noGrp="1"/>
              </p:cNvSpPr>
              <p:nvPr>
                <p:ph idx="1"/>
              </p:nvPr>
            </p:nvSpPr>
            <p:spPr/>
            <p:txBody>
              <a:bodyPr/>
              <a:lstStyle/>
              <a:p>
                <a:r>
                  <a:rPr lang="en-US" dirty="0"/>
                  <a:t>Lets focus on an unusual sort that lets us (potentially) get better performance than </a:t>
                </a:r>
                <a14:m>
                  <m:oMath xmlns:m="http://schemas.openxmlformats.org/officeDocument/2006/math">
                    <m:r>
                      <m:rPr>
                        <m:sty m:val="p"/>
                      </m:rPr>
                      <a:rPr lang="en-US">
                        <a:latin typeface="Cambria Math" panose="02040503050406030204" pitchFamily="18" charset="0"/>
                      </a:rPr>
                      <m:t>Θ</m:t>
                    </m:r>
                    <m:r>
                      <a:rPr lang="en-US" i="1">
                        <a:latin typeface="Cambria Math" panose="02040503050406030204" pitchFamily="18" charset="0"/>
                      </a:rPr>
                      <m:t>(</m:t>
                    </m:r>
                    <m:r>
                      <a:rPr lang="en-US" i="1">
                        <a:latin typeface="Cambria Math" panose="02040503050406030204" pitchFamily="18" charset="0"/>
                      </a:rPr>
                      <m:t>𝑛</m:t>
                    </m:r>
                    <m:func>
                      <m:funcPr>
                        <m:ctrlPr>
                          <a:rPr lang="en-US" i="1">
                            <a:latin typeface="Cambria Math" panose="02040503050406030204" pitchFamily="18" charset="0"/>
                          </a:rPr>
                        </m:ctrlPr>
                      </m:funcPr>
                      <m:fName>
                        <m:r>
                          <m:rPr>
                            <m:sty m:val="p"/>
                          </m:rPr>
                          <a:rPr lang="en-US">
                            <a:latin typeface="Cambria Math" panose="02040503050406030204" pitchFamily="18" charset="0"/>
                          </a:rPr>
                          <m:t>log</m:t>
                        </m:r>
                      </m:fName>
                      <m:e>
                        <m:r>
                          <a:rPr lang="en-US" i="1">
                            <a:latin typeface="Cambria Math" panose="02040503050406030204" pitchFamily="18" charset="0"/>
                          </a:rPr>
                          <m:t>𝑛</m:t>
                        </m:r>
                        <m:r>
                          <a:rPr lang="en-US" i="1">
                            <a:latin typeface="Cambria Math" panose="02040503050406030204" pitchFamily="18" charset="0"/>
                          </a:rPr>
                          <m:t>)</m:t>
                        </m:r>
                      </m:e>
                    </m:func>
                  </m:oMath>
                </a14:m>
                <a:endParaRPr lang="en-US" dirty="0"/>
              </a:p>
              <a:p>
                <a:r>
                  <a:rPr lang="en-US" dirty="0"/>
                  <a:t>But, I thought </a:t>
                </a:r>
                <a14:m>
                  <m:oMath xmlns:m="http://schemas.openxmlformats.org/officeDocument/2006/math">
                    <m:r>
                      <m:rPr>
                        <m:sty m:val="p"/>
                      </m:rPr>
                      <a:rPr lang="en-US">
                        <a:latin typeface="Cambria Math" panose="02040503050406030204" pitchFamily="18" charset="0"/>
                      </a:rPr>
                      <m:t>Θ</m:t>
                    </m:r>
                    <m:r>
                      <a:rPr lang="en-US" i="1">
                        <a:latin typeface="Cambria Math" panose="02040503050406030204" pitchFamily="18" charset="0"/>
                      </a:rPr>
                      <m:t>(</m:t>
                    </m:r>
                    <m:r>
                      <a:rPr lang="en-US" i="1">
                        <a:latin typeface="Cambria Math" panose="02040503050406030204" pitchFamily="18" charset="0"/>
                      </a:rPr>
                      <m:t>𝑛</m:t>
                    </m:r>
                    <m:func>
                      <m:funcPr>
                        <m:ctrlPr>
                          <a:rPr lang="en-US" i="1">
                            <a:latin typeface="Cambria Math" panose="02040503050406030204" pitchFamily="18" charset="0"/>
                          </a:rPr>
                        </m:ctrlPr>
                      </m:funcPr>
                      <m:fName>
                        <m:r>
                          <m:rPr>
                            <m:sty m:val="p"/>
                          </m:rPr>
                          <a:rPr lang="en-US">
                            <a:latin typeface="Cambria Math" panose="02040503050406030204" pitchFamily="18" charset="0"/>
                          </a:rPr>
                          <m:t>log</m:t>
                        </m:r>
                      </m:fName>
                      <m:e>
                        <m:r>
                          <a:rPr lang="en-US" i="1">
                            <a:latin typeface="Cambria Math" panose="02040503050406030204" pitchFamily="18" charset="0"/>
                          </a:rPr>
                          <m:t>𝑛</m:t>
                        </m:r>
                        <m:r>
                          <a:rPr lang="en-US" i="1">
                            <a:latin typeface="Cambria Math" panose="02040503050406030204" pitchFamily="18" charset="0"/>
                          </a:rPr>
                          <m:t>)</m:t>
                        </m:r>
                      </m:e>
                    </m:func>
                  </m:oMath>
                </a14:m>
                <a:r>
                  <a:rPr lang="en-US" dirty="0"/>
                  <a:t> was the theoretical maximum!</a:t>
                </a:r>
              </a:p>
              <a:p>
                <a:r>
                  <a:rPr lang="en-US" dirty="0"/>
                  <a:t>Some sorts don't require </a:t>
                </a:r>
                <a:r>
                  <a:rPr lang="en-US" b="1" dirty="0"/>
                  <a:t>comparison</a:t>
                </a:r>
                <a:r>
                  <a:rPr lang="en-US" dirty="0"/>
                  <a:t> of values</a:t>
                </a:r>
              </a:p>
            </p:txBody>
          </p:sp>
        </mc:Choice>
        <mc:Fallback xmlns="">
          <p:sp>
            <p:nvSpPr>
              <p:cNvPr id="5" name="Content Placeholder 4"/>
              <p:cNvSpPr>
                <a:spLocks noGrp="1" noRot="1" noChangeAspect="1" noMove="1" noResize="1" noEditPoints="1" noAdjustHandles="1" noChangeArrowheads="1" noChangeShapeType="1" noTextEdit="1"/>
              </p:cNvSpPr>
              <p:nvPr>
                <p:ph idx="1"/>
              </p:nvPr>
            </p:nvSpPr>
            <p:spPr>
              <a:blipFill>
                <a:blip r:embed="rId2"/>
                <a:stretch>
                  <a:fillRect t="-659"/>
                </a:stretch>
              </a:blipFill>
            </p:spPr>
            <p:txBody>
              <a:bodyPr/>
              <a:lstStyle/>
              <a:p>
                <a:r>
                  <a:rPr lang="en-US">
                    <a:noFill/>
                  </a:rPr>
                  <a:t> </a:t>
                </a:r>
              </a:p>
            </p:txBody>
          </p:sp>
        </mc:Fallback>
      </mc:AlternateContent>
    </p:spTree>
    <p:extLst>
      <p:ext uri="{BB962C8B-B14F-4D97-AF65-F5344CB8AC3E}">
        <p14:creationId xmlns:p14="http://schemas.microsoft.com/office/powerpoint/2010/main" val="2744685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Counting sort paradigm</a:t>
            </a:r>
          </a:p>
        </p:txBody>
      </p:sp>
      <p:sp>
        <p:nvSpPr>
          <p:cNvPr id="3" name="Content Placeholder 2"/>
          <p:cNvSpPr>
            <a:spLocks noGrp="1"/>
          </p:cNvSpPr>
          <p:nvPr>
            <p:ph idx="1"/>
          </p:nvPr>
        </p:nvSpPr>
        <p:spPr/>
        <p:txBody>
          <a:bodyPr>
            <a:normAutofit/>
          </a:bodyPr>
          <a:lstStyle/>
          <a:p>
            <a:r>
              <a:rPr lang="en-US" dirty="0"/>
              <a:t>You use counting sort when you know that your data is in a narrow range, like, the numbers between </a:t>
            </a:r>
            <a:r>
              <a:rPr lang="en-US" b="1" dirty="0"/>
              <a:t>1</a:t>
            </a:r>
            <a:r>
              <a:rPr lang="en-US" dirty="0"/>
              <a:t> and </a:t>
            </a:r>
            <a:r>
              <a:rPr lang="en-US" b="1" dirty="0"/>
              <a:t>10</a:t>
            </a:r>
            <a:r>
              <a:rPr lang="en-US" dirty="0"/>
              <a:t> or even </a:t>
            </a:r>
            <a:r>
              <a:rPr lang="en-US" b="1" dirty="0"/>
              <a:t>1</a:t>
            </a:r>
            <a:r>
              <a:rPr lang="en-US" dirty="0"/>
              <a:t> and </a:t>
            </a:r>
            <a:r>
              <a:rPr lang="en-US" b="1" dirty="0"/>
              <a:t>100</a:t>
            </a:r>
          </a:p>
          <a:p>
            <a:r>
              <a:rPr lang="en-US" dirty="0"/>
              <a:t>As long as the range of possible values is in the neighborhood of the length of your list, counting sort can do well</a:t>
            </a:r>
          </a:p>
          <a:p>
            <a:r>
              <a:rPr lang="en-US" b="1" dirty="0"/>
              <a:t>Example:</a:t>
            </a:r>
            <a:r>
              <a:rPr lang="en-US" dirty="0"/>
              <a:t> </a:t>
            </a:r>
            <a:r>
              <a:rPr lang="en-US" b="1" dirty="0"/>
              <a:t>150</a:t>
            </a:r>
            <a:r>
              <a:rPr lang="en-US" dirty="0"/>
              <a:t> integer grades between </a:t>
            </a:r>
            <a:r>
              <a:rPr lang="en-US" b="1" dirty="0"/>
              <a:t>1</a:t>
            </a:r>
            <a:r>
              <a:rPr lang="en-US" dirty="0"/>
              <a:t> and </a:t>
            </a:r>
            <a:r>
              <a:rPr lang="en-US" b="1" dirty="0"/>
              <a:t>100</a:t>
            </a:r>
          </a:p>
          <a:p>
            <a:r>
              <a:rPr lang="en-US" dirty="0">
                <a:solidFill>
                  <a:schemeClr val="accent2"/>
                </a:solidFill>
              </a:rPr>
              <a:t>Doesn't work for sorting </a:t>
            </a:r>
            <a:r>
              <a:rPr lang="en-US" b="1" dirty="0">
                <a:solidFill>
                  <a:schemeClr val="accent2"/>
                </a:solidFill>
                <a:latin typeface="Courier New" pitchFamily="49" charset="0"/>
                <a:cs typeface="Courier New" pitchFamily="49" charset="0"/>
              </a:rPr>
              <a:t>double</a:t>
            </a:r>
            <a:r>
              <a:rPr lang="en-US" dirty="0">
                <a:solidFill>
                  <a:schemeClr val="accent2"/>
                </a:solidFill>
              </a:rPr>
              <a:t> or </a:t>
            </a:r>
            <a:r>
              <a:rPr lang="en-US" b="1" dirty="0">
                <a:solidFill>
                  <a:schemeClr val="accent2"/>
                </a:solidFill>
                <a:latin typeface="Courier New" pitchFamily="49" charset="0"/>
                <a:cs typeface="Courier New" pitchFamily="49" charset="0"/>
              </a:rPr>
              <a:t>String</a:t>
            </a:r>
            <a:r>
              <a:rPr lang="en-US" dirty="0">
                <a:solidFill>
                  <a:schemeClr val="accent2"/>
                </a:solidFill>
              </a:rPr>
              <a:t> values</a:t>
            </a:r>
          </a:p>
        </p:txBody>
      </p:sp>
    </p:spTree>
    <p:extLst>
      <p:ext uri="{BB962C8B-B14F-4D97-AF65-F5344CB8AC3E}">
        <p14:creationId xmlns:p14="http://schemas.microsoft.com/office/powerpoint/2010/main" val="3841602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Counting sort algorithm</a:t>
            </a:r>
          </a:p>
        </p:txBody>
      </p:sp>
      <p:sp>
        <p:nvSpPr>
          <p:cNvPr id="3" name="Content Placeholder 2"/>
          <p:cNvSpPr>
            <a:spLocks noGrp="1"/>
          </p:cNvSpPr>
          <p:nvPr>
            <p:ph idx="1"/>
          </p:nvPr>
        </p:nvSpPr>
        <p:spPr/>
        <p:txBody>
          <a:bodyPr/>
          <a:lstStyle/>
          <a:p>
            <a:r>
              <a:rPr lang="en-US" dirty="0"/>
              <a:t>Make an array with enough elements to hold every possible </a:t>
            </a:r>
            <a:r>
              <a:rPr lang="en-US" b="1" dirty="0"/>
              <a:t>value</a:t>
            </a:r>
            <a:r>
              <a:rPr lang="en-US" dirty="0"/>
              <a:t> in your range of values</a:t>
            </a:r>
          </a:p>
          <a:p>
            <a:pPr lvl="1"/>
            <a:r>
              <a:rPr lang="en-US" dirty="0"/>
              <a:t>If you need 1 – 100, make an array with length 100</a:t>
            </a:r>
          </a:p>
          <a:p>
            <a:r>
              <a:rPr lang="en-US" dirty="0"/>
              <a:t>Sweep through your original list of numbers, when you see a particular value, increment the corresponding index in the value array</a:t>
            </a:r>
          </a:p>
          <a:p>
            <a:r>
              <a:rPr lang="en-US" dirty="0"/>
              <a:t>To get your final sorted list, sweep through your value array and, for every entry with value </a:t>
            </a:r>
            <a:r>
              <a:rPr lang="en-US" b="1" i="1" dirty="0"/>
              <a:t>k</a:t>
            </a:r>
            <a:r>
              <a:rPr lang="en-US" dirty="0"/>
              <a:t> &gt; 0, print its index </a:t>
            </a:r>
            <a:r>
              <a:rPr lang="en-US" b="1" i="1" dirty="0"/>
              <a:t>k</a:t>
            </a:r>
            <a:r>
              <a:rPr lang="en-US" dirty="0"/>
              <a:t> times</a:t>
            </a:r>
          </a:p>
        </p:txBody>
      </p:sp>
    </p:spTree>
    <p:extLst>
      <p:ext uri="{BB962C8B-B14F-4D97-AF65-F5344CB8AC3E}">
        <p14:creationId xmlns:p14="http://schemas.microsoft.com/office/powerpoint/2010/main" val="4192014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Counting sort example</a:t>
            </a:r>
          </a:p>
        </p:txBody>
      </p:sp>
      <p:sp>
        <p:nvSpPr>
          <p:cNvPr id="3" name="Content Placeholder 2"/>
          <p:cNvSpPr>
            <a:spLocks noGrp="1"/>
          </p:cNvSpPr>
          <p:nvPr>
            <p:ph idx="1"/>
          </p:nvPr>
        </p:nvSpPr>
        <p:spPr>
          <a:xfrm>
            <a:off x="1981200" y="1775192"/>
            <a:ext cx="8229600" cy="4092209"/>
          </a:xfrm>
        </p:spPr>
        <p:txBody>
          <a:bodyPr>
            <a:normAutofit fontScale="92500" lnSpcReduction="20000"/>
          </a:bodyPr>
          <a:lstStyle/>
          <a:p>
            <a:r>
              <a:rPr lang="en-US" dirty="0"/>
              <a:t>We know our values will be in the range [1,10]</a:t>
            </a:r>
          </a:p>
          <a:p>
            <a:r>
              <a:rPr lang="en-US" dirty="0"/>
              <a:t>Our example array:</a:t>
            </a:r>
          </a:p>
          <a:p>
            <a:endParaRPr lang="en-US" dirty="0"/>
          </a:p>
          <a:p>
            <a:endParaRPr lang="en-US" dirty="0"/>
          </a:p>
          <a:p>
            <a:r>
              <a:rPr lang="en-US" dirty="0"/>
              <a:t>Our values array:</a:t>
            </a:r>
          </a:p>
          <a:p>
            <a:endParaRPr lang="en-US" dirty="0"/>
          </a:p>
          <a:p>
            <a:endParaRPr lang="en-US" dirty="0"/>
          </a:p>
          <a:p>
            <a:endParaRPr lang="en-US" dirty="0"/>
          </a:p>
          <a:p>
            <a:endParaRPr lang="en-US" dirty="0"/>
          </a:p>
          <a:p>
            <a:r>
              <a:rPr lang="en-US" dirty="0"/>
              <a:t>The result:</a:t>
            </a:r>
          </a:p>
        </p:txBody>
      </p:sp>
      <p:grpSp>
        <p:nvGrpSpPr>
          <p:cNvPr id="4" name="Group 3"/>
          <p:cNvGrpSpPr/>
          <p:nvPr/>
        </p:nvGrpSpPr>
        <p:grpSpPr>
          <a:xfrm>
            <a:off x="3352800" y="2590800"/>
            <a:ext cx="5486400" cy="685800"/>
            <a:chOff x="1295400" y="3200400"/>
            <a:chExt cx="5486400" cy="685800"/>
          </a:xfrm>
          <a:effectLst/>
        </p:grpSpPr>
        <p:sp>
          <p:nvSpPr>
            <p:cNvPr id="5" name="Rectangle 4"/>
            <p:cNvSpPr/>
            <p:nvPr/>
          </p:nvSpPr>
          <p:spPr>
            <a:xfrm>
              <a:off x="1295400" y="3200400"/>
              <a:ext cx="6858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bg1"/>
                  </a:solidFill>
                </a:rPr>
                <a:t>6</a:t>
              </a:r>
            </a:p>
          </p:txBody>
        </p:sp>
        <p:sp>
          <p:nvSpPr>
            <p:cNvPr id="6" name="Rectangle 5"/>
            <p:cNvSpPr/>
            <p:nvPr/>
          </p:nvSpPr>
          <p:spPr>
            <a:xfrm>
              <a:off x="1981200" y="3200400"/>
              <a:ext cx="6858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bg1"/>
                  </a:solidFill>
                </a:rPr>
                <a:t>2</a:t>
              </a:r>
            </a:p>
          </p:txBody>
        </p:sp>
        <p:sp>
          <p:nvSpPr>
            <p:cNvPr id="8" name="Rectangle 7"/>
            <p:cNvSpPr/>
            <p:nvPr/>
          </p:nvSpPr>
          <p:spPr>
            <a:xfrm>
              <a:off x="2667000" y="3200400"/>
              <a:ext cx="6858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bg1"/>
                  </a:solidFill>
                </a:rPr>
                <a:t>10</a:t>
              </a:r>
            </a:p>
          </p:txBody>
        </p:sp>
        <p:sp>
          <p:nvSpPr>
            <p:cNvPr id="9" name="Rectangle 8"/>
            <p:cNvSpPr/>
            <p:nvPr/>
          </p:nvSpPr>
          <p:spPr>
            <a:xfrm>
              <a:off x="3352800" y="3200400"/>
              <a:ext cx="6858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bg1"/>
                  </a:solidFill>
                </a:rPr>
                <a:t>6</a:t>
              </a:r>
            </a:p>
          </p:txBody>
        </p:sp>
        <p:sp>
          <p:nvSpPr>
            <p:cNvPr id="10" name="Rectangle 9"/>
            <p:cNvSpPr/>
            <p:nvPr/>
          </p:nvSpPr>
          <p:spPr>
            <a:xfrm>
              <a:off x="4038600" y="3200400"/>
              <a:ext cx="6858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bg1"/>
                  </a:solidFill>
                </a:rPr>
                <a:t>1</a:t>
              </a:r>
            </a:p>
          </p:txBody>
        </p:sp>
        <p:sp>
          <p:nvSpPr>
            <p:cNvPr id="11" name="Rectangle 10"/>
            <p:cNvSpPr/>
            <p:nvPr/>
          </p:nvSpPr>
          <p:spPr>
            <a:xfrm>
              <a:off x="4724400" y="3200400"/>
              <a:ext cx="6858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bg1"/>
                  </a:solidFill>
                </a:rPr>
                <a:t>2</a:t>
              </a:r>
            </a:p>
          </p:txBody>
        </p:sp>
        <p:sp>
          <p:nvSpPr>
            <p:cNvPr id="12" name="Rectangle 11"/>
            <p:cNvSpPr/>
            <p:nvPr/>
          </p:nvSpPr>
          <p:spPr>
            <a:xfrm>
              <a:off x="5410200" y="3200400"/>
              <a:ext cx="6858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bg1"/>
                  </a:solidFill>
                </a:rPr>
                <a:t>7</a:t>
              </a:r>
            </a:p>
          </p:txBody>
        </p:sp>
        <p:sp>
          <p:nvSpPr>
            <p:cNvPr id="13" name="Rectangle 12"/>
            <p:cNvSpPr/>
            <p:nvPr/>
          </p:nvSpPr>
          <p:spPr>
            <a:xfrm>
              <a:off x="6096000" y="3200400"/>
              <a:ext cx="6858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bg1"/>
                  </a:solidFill>
                </a:rPr>
                <a:t>2</a:t>
              </a:r>
            </a:p>
          </p:txBody>
        </p:sp>
      </p:grpSp>
      <p:grpSp>
        <p:nvGrpSpPr>
          <p:cNvPr id="7" name="Group 40"/>
          <p:cNvGrpSpPr/>
          <p:nvPr/>
        </p:nvGrpSpPr>
        <p:grpSpPr>
          <a:xfrm>
            <a:off x="2667000" y="3886200"/>
            <a:ext cx="6858000" cy="1371600"/>
            <a:chOff x="914400" y="4800600"/>
            <a:chExt cx="6858000" cy="1371600"/>
          </a:xfrm>
        </p:grpSpPr>
        <p:grpSp>
          <p:nvGrpSpPr>
            <p:cNvPr id="14" name="Group 27"/>
            <p:cNvGrpSpPr/>
            <p:nvPr/>
          </p:nvGrpSpPr>
          <p:grpSpPr>
            <a:xfrm>
              <a:off x="914400" y="4800600"/>
              <a:ext cx="6858000" cy="685800"/>
              <a:chOff x="914400" y="4800600"/>
              <a:chExt cx="6858000" cy="685800"/>
            </a:xfrm>
          </p:grpSpPr>
          <p:sp>
            <p:nvSpPr>
              <p:cNvPr id="17" name="Rectangle 16"/>
              <p:cNvSpPr/>
              <p:nvPr/>
            </p:nvSpPr>
            <p:spPr>
              <a:xfrm>
                <a:off x="914400" y="4800600"/>
                <a:ext cx="685800" cy="6858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2400" b="1" dirty="0">
                    <a:solidFill>
                      <a:schemeClr val="tx1"/>
                    </a:solidFill>
                  </a:rPr>
                  <a:t>1</a:t>
                </a:r>
              </a:p>
            </p:txBody>
          </p:sp>
          <p:sp>
            <p:nvSpPr>
              <p:cNvPr id="18" name="Rectangle 17"/>
              <p:cNvSpPr/>
              <p:nvPr/>
            </p:nvSpPr>
            <p:spPr>
              <a:xfrm>
                <a:off x="1600200" y="4800600"/>
                <a:ext cx="685800" cy="6858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2400" b="1" dirty="0">
                    <a:solidFill>
                      <a:schemeClr val="tx1"/>
                    </a:solidFill>
                  </a:rPr>
                  <a:t>3</a:t>
                </a:r>
              </a:p>
            </p:txBody>
          </p:sp>
          <p:sp>
            <p:nvSpPr>
              <p:cNvPr id="19" name="Rectangle 18"/>
              <p:cNvSpPr/>
              <p:nvPr/>
            </p:nvSpPr>
            <p:spPr>
              <a:xfrm>
                <a:off x="2286000" y="4800600"/>
                <a:ext cx="685800" cy="6858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2400" b="1" dirty="0">
                    <a:solidFill>
                      <a:schemeClr val="tx1"/>
                    </a:solidFill>
                  </a:rPr>
                  <a:t>0</a:t>
                </a:r>
              </a:p>
            </p:txBody>
          </p:sp>
          <p:sp>
            <p:nvSpPr>
              <p:cNvPr id="20" name="Rectangle 19"/>
              <p:cNvSpPr/>
              <p:nvPr/>
            </p:nvSpPr>
            <p:spPr>
              <a:xfrm>
                <a:off x="2971800" y="4800600"/>
                <a:ext cx="685800" cy="6858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2400" b="1" dirty="0">
                    <a:solidFill>
                      <a:schemeClr val="tx1"/>
                    </a:solidFill>
                  </a:rPr>
                  <a:t>0</a:t>
                </a:r>
              </a:p>
            </p:txBody>
          </p:sp>
          <p:sp>
            <p:nvSpPr>
              <p:cNvPr id="21" name="Rectangle 20"/>
              <p:cNvSpPr/>
              <p:nvPr/>
            </p:nvSpPr>
            <p:spPr>
              <a:xfrm>
                <a:off x="3657600" y="4800600"/>
                <a:ext cx="685800" cy="6858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2400" b="1" dirty="0">
                    <a:solidFill>
                      <a:schemeClr val="tx1"/>
                    </a:solidFill>
                  </a:rPr>
                  <a:t>0</a:t>
                </a:r>
              </a:p>
            </p:txBody>
          </p:sp>
          <p:sp>
            <p:nvSpPr>
              <p:cNvPr id="22" name="Rectangle 21"/>
              <p:cNvSpPr/>
              <p:nvPr/>
            </p:nvSpPr>
            <p:spPr>
              <a:xfrm>
                <a:off x="4343400" y="4800600"/>
                <a:ext cx="685800" cy="6858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2400" b="1" dirty="0">
                    <a:solidFill>
                      <a:schemeClr val="tx1"/>
                    </a:solidFill>
                  </a:rPr>
                  <a:t>2</a:t>
                </a:r>
              </a:p>
            </p:txBody>
          </p:sp>
          <p:sp>
            <p:nvSpPr>
              <p:cNvPr id="23" name="Rectangle 22"/>
              <p:cNvSpPr/>
              <p:nvPr/>
            </p:nvSpPr>
            <p:spPr>
              <a:xfrm>
                <a:off x="5029200" y="4800600"/>
                <a:ext cx="685800" cy="6858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2400" b="1" dirty="0">
                    <a:solidFill>
                      <a:schemeClr val="tx1"/>
                    </a:solidFill>
                  </a:rPr>
                  <a:t>1</a:t>
                </a:r>
              </a:p>
            </p:txBody>
          </p:sp>
          <p:sp>
            <p:nvSpPr>
              <p:cNvPr id="24" name="Rectangle 23"/>
              <p:cNvSpPr/>
              <p:nvPr/>
            </p:nvSpPr>
            <p:spPr>
              <a:xfrm>
                <a:off x="5715000" y="4800600"/>
                <a:ext cx="685800" cy="6858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2400" b="1" dirty="0">
                    <a:solidFill>
                      <a:schemeClr val="tx1"/>
                    </a:solidFill>
                  </a:rPr>
                  <a:t>0</a:t>
                </a:r>
              </a:p>
            </p:txBody>
          </p:sp>
          <p:sp>
            <p:nvSpPr>
              <p:cNvPr id="25" name="Rectangle 24"/>
              <p:cNvSpPr/>
              <p:nvPr/>
            </p:nvSpPr>
            <p:spPr>
              <a:xfrm>
                <a:off x="6400800" y="4800600"/>
                <a:ext cx="685800" cy="6858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2400" b="1" dirty="0">
                    <a:solidFill>
                      <a:schemeClr val="tx1"/>
                    </a:solidFill>
                  </a:rPr>
                  <a:t>0</a:t>
                </a:r>
              </a:p>
            </p:txBody>
          </p:sp>
          <p:sp>
            <p:nvSpPr>
              <p:cNvPr id="26" name="Rectangle 25"/>
              <p:cNvSpPr/>
              <p:nvPr/>
            </p:nvSpPr>
            <p:spPr>
              <a:xfrm>
                <a:off x="7086600" y="4800600"/>
                <a:ext cx="685800" cy="6858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2400" b="1" dirty="0">
                    <a:solidFill>
                      <a:schemeClr val="tx1"/>
                    </a:solidFill>
                  </a:rPr>
                  <a:t>1</a:t>
                </a:r>
              </a:p>
            </p:txBody>
          </p:sp>
        </p:grpSp>
        <p:sp>
          <p:nvSpPr>
            <p:cNvPr id="30" name="Rectangle 29"/>
            <p:cNvSpPr/>
            <p:nvPr/>
          </p:nvSpPr>
          <p:spPr>
            <a:xfrm>
              <a:off x="914400" y="5486400"/>
              <a:ext cx="685800" cy="6858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a:solidFill>
                    <a:schemeClr val="tx1"/>
                  </a:solidFill>
                </a:rPr>
                <a:t>1</a:t>
              </a:r>
            </a:p>
          </p:txBody>
        </p:sp>
        <p:sp>
          <p:nvSpPr>
            <p:cNvPr id="31" name="Rectangle 30"/>
            <p:cNvSpPr/>
            <p:nvPr/>
          </p:nvSpPr>
          <p:spPr>
            <a:xfrm>
              <a:off x="1600200" y="5486400"/>
              <a:ext cx="685800" cy="6858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a:solidFill>
                    <a:schemeClr val="tx1"/>
                  </a:solidFill>
                </a:rPr>
                <a:t>2</a:t>
              </a:r>
            </a:p>
          </p:txBody>
        </p:sp>
        <p:sp>
          <p:nvSpPr>
            <p:cNvPr id="32" name="Rectangle 31"/>
            <p:cNvSpPr/>
            <p:nvPr/>
          </p:nvSpPr>
          <p:spPr>
            <a:xfrm>
              <a:off x="2286000" y="5486400"/>
              <a:ext cx="685800" cy="6858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a:solidFill>
                    <a:schemeClr val="tx1"/>
                  </a:solidFill>
                </a:rPr>
                <a:t>3</a:t>
              </a:r>
            </a:p>
          </p:txBody>
        </p:sp>
        <p:sp>
          <p:nvSpPr>
            <p:cNvPr id="33" name="Rectangle 32"/>
            <p:cNvSpPr/>
            <p:nvPr/>
          </p:nvSpPr>
          <p:spPr>
            <a:xfrm>
              <a:off x="2971800" y="5486400"/>
              <a:ext cx="685800" cy="6858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a:solidFill>
                    <a:schemeClr val="tx1"/>
                  </a:solidFill>
                </a:rPr>
                <a:t>4</a:t>
              </a:r>
            </a:p>
          </p:txBody>
        </p:sp>
        <p:sp>
          <p:nvSpPr>
            <p:cNvPr id="34" name="Rectangle 33"/>
            <p:cNvSpPr/>
            <p:nvPr/>
          </p:nvSpPr>
          <p:spPr>
            <a:xfrm>
              <a:off x="3657600" y="5486400"/>
              <a:ext cx="685800" cy="6858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a:solidFill>
                    <a:schemeClr val="tx1"/>
                  </a:solidFill>
                </a:rPr>
                <a:t>5</a:t>
              </a:r>
            </a:p>
          </p:txBody>
        </p:sp>
        <p:sp>
          <p:nvSpPr>
            <p:cNvPr id="35" name="Rectangle 34"/>
            <p:cNvSpPr/>
            <p:nvPr/>
          </p:nvSpPr>
          <p:spPr>
            <a:xfrm>
              <a:off x="4343400" y="5486400"/>
              <a:ext cx="685800" cy="6858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a:solidFill>
                    <a:schemeClr val="tx1"/>
                  </a:solidFill>
                </a:rPr>
                <a:t>6</a:t>
              </a:r>
            </a:p>
          </p:txBody>
        </p:sp>
        <p:sp>
          <p:nvSpPr>
            <p:cNvPr id="36" name="Rectangle 35"/>
            <p:cNvSpPr/>
            <p:nvPr/>
          </p:nvSpPr>
          <p:spPr>
            <a:xfrm>
              <a:off x="5029200" y="5486400"/>
              <a:ext cx="685800" cy="6858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a:solidFill>
                    <a:schemeClr val="tx1"/>
                  </a:solidFill>
                </a:rPr>
                <a:t>7</a:t>
              </a:r>
            </a:p>
          </p:txBody>
        </p:sp>
        <p:sp>
          <p:nvSpPr>
            <p:cNvPr id="37" name="Rectangle 36"/>
            <p:cNvSpPr/>
            <p:nvPr/>
          </p:nvSpPr>
          <p:spPr>
            <a:xfrm>
              <a:off x="5715000" y="5486400"/>
              <a:ext cx="685800" cy="6858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a:solidFill>
                    <a:schemeClr val="tx1"/>
                  </a:solidFill>
                </a:rPr>
                <a:t>8</a:t>
              </a:r>
            </a:p>
          </p:txBody>
        </p:sp>
        <p:sp>
          <p:nvSpPr>
            <p:cNvPr id="38" name="Rectangle 37"/>
            <p:cNvSpPr/>
            <p:nvPr/>
          </p:nvSpPr>
          <p:spPr>
            <a:xfrm>
              <a:off x="6400800" y="5486400"/>
              <a:ext cx="685800" cy="6858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a:solidFill>
                    <a:schemeClr val="tx1"/>
                  </a:solidFill>
                </a:rPr>
                <a:t>9</a:t>
              </a:r>
            </a:p>
          </p:txBody>
        </p:sp>
        <p:sp>
          <p:nvSpPr>
            <p:cNvPr id="39" name="Rectangle 38"/>
            <p:cNvSpPr/>
            <p:nvPr/>
          </p:nvSpPr>
          <p:spPr>
            <a:xfrm>
              <a:off x="7086600" y="5486400"/>
              <a:ext cx="685800" cy="6858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a:solidFill>
                    <a:schemeClr val="tx1"/>
                  </a:solidFill>
                </a:rPr>
                <a:t>10</a:t>
              </a:r>
            </a:p>
          </p:txBody>
        </p:sp>
      </p:grpSp>
      <p:grpSp>
        <p:nvGrpSpPr>
          <p:cNvPr id="15" name="Group 42"/>
          <p:cNvGrpSpPr/>
          <p:nvPr/>
        </p:nvGrpSpPr>
        <p:grpSpPr>
          <a:xfrm>
            <a:off x="3352800" y="5867400"/>
            <a:ext cx="5486400" cy="685800"/>
            <a:chOff x="1295400" y="3200400"/>
            <a:chExt cx="5486400" cy="685800"/>
          </a:xfrm>
          <a:effectLst/>
        </p:grpSpPr>
        <p:sp>
          <p:nvSpPr>
            <p:cNvPr id="44" name="Rectangle 43"/>
            <p:cNvSpPr/>
            <p:nvPr/>
          </p:nvSpPr>
          <p:spPr>
            <a:xfrm>
              <a:off x="1295400" y="3200400"/>
              <a:ext cx="6858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bg1"/>
                  </a:solidFill>
                </a:rPr>
                <a:t>1</a:t>
              </a:r>
            </a:p>
          </p:txBody>
        </p:sp>
        <p:sp>
          <p:nvSpPr>
            <p:cNvPr id="45" name="Rectangle 44"/>
            <p:cNvSpPr/>
            <p:nvPr/>
          </p:nvSpPr>
          <p:spPr>
            <a:xfrm>
              <a:off x="1981200" y="3200400"/>
              <a:ext cx="6858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bg1"/>
                  </a:solidFill>
                </a:rPr>
                <a:t>2</a:t>
              </a:r>
            </a:p>
          </p:txBody>
        </p:sp>
        <p:sp>
          <p:nvSpPr>
            <p:cNvPr id="46" name="Rectangle 45"/>
            <p:cNvSpPr/>
            <p:nvPr/>
          </p:nvSpPr>
          <p:spPr>
            <a:xfrm>
              <a:off x="2667000" y="3200400"/>
              <a:ext cx="6858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bg1"/>
                  </a:solidFill>
                </a:rPr>
                <a:t>2</a:t>
              </a:r>
            </a:p>
          </p:txBody>
        </p:sp>
        <p:sp>
          <p:nvSpPr>
            <p:cNvPr id="47" name="Rectangle 46"/>
            <p:cNvSpPr/>
            <p:nvPr/>
          </p:nvSpPr>
          <p:spPr>
            <a:xfrm>
              <a:off x="3352800" y="3200400"/>
              <a:ext cx="6858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bg1"/>
                  </a:solidFill>
                </a:rPr>
                <a:t>2</a:t>
              </a:r>
            </a:p>
          </p:txBody>
        </p:sp>
        <p:sp>
          <p:nvSpPr>
            <p:cNvPr id="48" name="Rectangle 47"/>
            <p:cNvSpPr/>
            <p:nvPr/>
          </p:nvSpPr>
          <p:spPr>
            <a:xfrm>
              <a:off x="4038600" y="3200400"/>
              <a:ext cx="6858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bg1"/>
                  </a:solidFill>
                </a:rPr>
                <a:t>6</a:t>
              </a:r>
            </a:p>
          </p:txBody>
        </p:sp>
        <p:sp>
          <p:nvSpPr>
            <p:cNvPr id="49" name="Rectangle 48"/>
            <p:cNvSpPr/>
            <p:nvPr/>
          </p:nvSpPr>
          <p:spPr>
            <a:xfrm>
              <a:off x="4724400" y="3200400"/>
              <a:ext cx="6858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bg1"/>
                  </a:solidFill>
                </a:rPr>
                <a:t>6</a:t>
              </a:r>
            </a:p>
          </p:txBody>
        </p:sp>
        <p:sp>
          <p:nvSpPr>
            <p:cNvPr id="50" name="Rectangle 49"/>
            <p:cNvSpPr/>
            <p:nvPr/>
          </p:nvSpPr>
          <p:spPr>
            <a:xfrm>
              <a:off x="5410200" y="3200400"/>
              <a:ext cx="6858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bg1"/>
                  </a:solidFill>
                </a:rPr>
                <a:t>7</a:t>
              </a:r>
            </a:p>
          </p:txBody>
        </p:sp>
        <p:sp>
          <p:nvSpPr>
            <p:cNvPr id="51" name="Rectangle 50"/>
            <p:cNvSpPr/>
            <p:nvPr/>
          </p:nvSpPr>
          <p:spPr>
            <a:xfrm>
              <a:off x="6096000" y="3200400"/>
              <a:ext cx="6858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bg1"/>
                  </a:solidFill>
                </a:rPr>
                <a:t>10</a:t>
              </a:r>
            </a:p>
          </p:txBody>
        </p:sp>
      </p:grpSp>
    </p:spTree>
    <p:extLst>
      <p:ext uri="{BB962C8B-B14F-4D97-AF65-F5344CB8AC3E}">
        <p14:creationId xmlns:p14="http://schemas.microsoft.com/office/powerpoint/2010/main" val="2783008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Counting sort implementation</a:t>
            </a:r>
          </a:p>
        </p:txBody>
      </p:sp>
      <p:sp>
        <p:nvSpPr>
          <p:cNvPr id="5" name="Content Placeholder 4"/>
          <p:cNvSpPr>
            <a:spLocks noGrp="1"/>
          </p:cNvSpPr>
          <p:nvPr>
            <p:ph idx="1"/>
          </p:nvPr>
        </p:nvSpPr>
        <p:spPr/>
        <p:txBody>
          <a:bodyPr>
            <a:normAutofit/>
          </a:bodyPr>
          <a:lstStyle/>
          <a:p>
            <a:pPr marL="118872" indent="0">
              <a:buNone/>
            </a:pPr>
            <a:r>
              <a:rPr lang="en-US" b="1" dirty="0">
                <a:solidFill>
                  <a:srgbClr val="0070C0"/>
                </a:solidFill>
                <a:latin typeface="Courier New" panose="02070309020205020404" pitchFamily="49" charset="0"/>
                <a:cs typeface="Courier New" panose="02070309020205020404" pitchFamily="49" charset="0"/>
              </a:rPr>
              <a:t>public static void </a:t>
            </a:r>
            <a:r>
              <a:rPr lang="en-US" b="1" dirty="0" err="1">
                <a:latin typeface="Courier New" panose="02070309020205020404" pitchFamily="49" charset="0"/>
                <a:cs typeface="Courier New" panose="02070309020205020404" pitchFamily="49" charset="0"/>
              </a:rPr>
              <a:t>countingSort</a:t>
            </a:r>
            <a:r>
              <a:rPr lang="en-US" b="1" dirty="0">
                <a:latin typeface="Courier New" panose="02070309020205020404" pitchFamily="49" charset="0"/>
                <a:cs typeface="Courier New" panose="02070309020205020404" pitchFamily="49" charset="0"/>
              </a:rPr>
              <a:t>(</a:t>
            </a:r>
          </a:p>
          <a:p>
            <a:pPr marL="118872" indent="0">
              <a:buNone/>
            </a:pPr>
            <a:r>
              <a:rPr lang="en-US" b="1" dirty="0">
                <a:latin typeface="Courier New" panose="02070309020205020404" pitchFamily="49" charset="0"/>
                <a:cs typeface="Courier New" panose="02070309020205020404" pitchFamily="49" charset="0"/>
              </a:rPr>
              <a:t>	</a:t>
            </a:r>
            <a:r>
              <a:rPr lang="en-US" b="1" dirty="0" err="1">
                <a:solidFill>
                  <a:srgbClr val="0070C0"/>
                </a:solidFill>
                <a:latin typeface="Courier New" panose="02070309020205020404" pitchFamily="49" charset="0"/>
                <a:cs typeface="Courier New" panose="02070309020205020404" pitchFamily="49" charset="0"/>
              </a:rPr>
              <a:t>int</a:t>
            </a:r>
            <a:r>
              <a:rPr lang="en-US" b="1">
                <a:latin typeface="Courier New" panose="02070309020205020404" pitchFamily="49" charset="0"/>
                <a:cs typeface="Courier New" panose="02070309020205020404" pitchFamily="49" charset="0"/>
              </a:rPr>
              <a:t>[] numbers, </a:t>
            </a:r>
            <a:r>
              <a:rPr lang="en-US" b="1" dirty="0" err="1">
                <a:solidFill>
                  <a:srgbClr val="0070C0"/>
                </a:solidFill>
                <a:latin typeface="Courier New" panose="02070309020205020404" pitchFamily="49" charset="0"/>
                <a:cs typeface="Courier New" panose="02070309020205020404" pitchFamily="49" charset="0"/>
              </a:rPr>
              <a:t>int</a:t>
            </a:r>
            <a:r>
              <a:rPr lang="en-US" b="1" dirty="0">
                <a:latin typeface="Courier New" panose="02070309020205020404" pitchFamily="49" charset="0"/>
                <a:cs typeface="Courier New" panose="02070309020205020404" pitchFamily="49" charset="0"/>
              </a:rPr>
              <a:t> min, </a:t>
            </a:r>
            <a:r>
              <a:rPr lang="en-US" b="1" dirty="0" err="1">
                <a:solidFill>
                  <a:srgbClr val="0070C0"/>
                </a:solidFill>
                <a:latin typeface="Courier New" panose="02070309020205020404" pitchFamily="49" charset="0"/>
                <a:cs typeface="Courier New" panose="02070309020205020404" pitchFamily="49" charset="0"/>
              </a:rPr>
              <a:t>int</a:t>
            </a:r>
            <a:r>
              <a:rPr lang="en-US" b="1" dirty="0">
                <a:latin typeface="Courier New" panose="02070309020205020404" pitchFamily="49" charset="0"/>
                <a:cs typeface="Courier New" panose="02070309020205020404" pitchFamily="49" charset="0"/>
              </a:rPr>
              <a:t> max) {</a:t>
            </a:r>
          </a:p>
          <a:p>
            <a:pPr marL="118872" indent="0">
              <a:buNone/>
            </a:pPr>
            <a:r>
              <a:rPr lang="en-US" b="1" dirty="0">
                <a:latin typeface="Courier New" panose="02070309020205020404" pitchFamily="49" charset="0"/>
                <a:cs typeface="Courier New" panose="02070309020205020404" pitchFamily="49" charset="0"/>
              </a:rPr>
              <a:t>	…</a:t>
            </a:r>
          </a:p>
          <a:p>
            <a:pPr marL="118872" indent="0">
              <a:buNone/>
            </a:pPr>
            <a:r>
              <a:rPr lang="en-US" b="1" dirty="0">
                <a:latin typeface="Courier New" panose="02070309020205020404" pitchFamily="49" charset="0"/>
                <a:cs typeface="Courier New" panose="02070309020205020404" pitchFamily="49" charset="0"/>
              </a:rPr>
              <a:t>}</a:t>
            </a:r>
          </a:p>
          <a:p>
            <a:pPr marL="118872" indent="0">
              <a:buNone/>
            </a:pPr>
            <a:endParaRPr lang="en-US" b="1" dirty="0">
              <a:latin typeface="Courier New" panose="02070309020205020404" pitchFamily="49" charset="0"/>
              <a:cs typeface="Courier New" panose="02070309020205020404" pitchFamily="49" charset="0"/>
            </a:endParaRPr>
          </a:p>
          <a:p>
            <a:pPr>
              <a:buFont typeface="Wingdings" panose="05000000000000000000" pitchFamily="2" charset="2"/>
              <a:buChar char="§"/>
            </a:pPr>
            <a:r>
              <a:rPr lang="en-US" dirty="0"/>
              <a:t>The numbers in values are guaranteed to fall between </a:t>
            </a:r>
            <a:r>
              <a:rPr lang="en-US" b="1" dirty="0">
                <a:latin typeface="Courier New" panose="02070309020205020404" pitchFamily="49" charset="0"/>
                <a:cs typeface="Courier New" panose="02070309020205020404" pitchFamily="49" charset="0"/>
              </a:rPr>
              <a:t>min</a:t>
            </a:r>
            <a:r>
              <a:rPr lang="en-US" dirty="0"/>
              <a:t> (inclusive) and </a:t>
            </a:r>
            <a:r>
              <a:rPr lang="en-US" b="1" dirty="0">
                <a:latin typeface="Courier New" panose="02070309020205020404" pitchFamily="49" charset="0"/>
                <a:cs typeface="Courier New" panose="02070309020205020404" pitchFamily="49" charset="0"/>
              </a:rPr>
              <a:t>max</a:t>
            </a:r>
            <a:r>
              <a:rPr lang="en-US" dirty="0"/>
              <a:t> (inclusive).</a:t>
            </a:r>
          </a:p>
          <a:p>
            <a:pPr>
              <a:buFont typeface="Wingdings" panose="05000000000000000000" pitchFamily="2" charset="2"/>
              <a:buChar char="§"/>
            </a:pPr>
            <a:r>
              <a:rPr lang="en-US" dirty="0"/>
              <a:t>Note that the </a:t>
            </a:r>
            <a:r>
              <a:rPr lang="en-US" b="1" dirty="0">
                <a:latin typeface="Courier New" panose="02070309020205020404" pitchFamily="49" charset="0"/>
                <a:cs typeface="Courier New" panose="02070309020205020404" pitchFamily="49" charset="0"/>
              </a:rPr>
              <a:t>min</a:t>
            </a:r>
            <a:r>
              <a:rPr lang="en-US" dirty="0"/>
              <a:t> and </a:t>
            </a:r>
            <a:r>
              <a:rPr lang="en-US" b="1" dirty="0">
                <a:latin typeface="Courier New" panose="02070309020205020404" pitchFamily="49" charset="0"/>
                <a:cs typeface="Courier New" panose="02070309020205020404" pitchFamily="49" charset="0"/>
              </a:rPr>
              <a:t>max</a:t>
            </a:r>
            <a:r>
              <a:rPr lang="en-US" dirty="0"/>
              <a:t> could be negative.</a:t>
            </a:r>
          </a:p>
        </p:txBody>
      </p:sp>
    </p:spTree>
    <p:extLst>
      <p:ext uri="{BB962C8B-B14F-4D97-AF65-F5344CB8AC3E}">
        <p14:creationId xmlns:p14="http://schemas.microsoft.com/office/powerpoint/2010/main" val="1575774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long does it take?</a:t>
            </a:r>
          </a:p>
        </p:txBody>
      </p:sp>
      <p:sp>
        <p:nvSpPr>
          <p:cNvPr id="3" name="Content Placeholder 2"/>
          <p:cNvSpPr>
            <a:spLocks noGrp="1"/>
          </p:cNvSpPr>
          <p:nvPr>
            <p:ph idx="1"/>
          </p:nvPr>
        </p:nvSpPr>
        <p:spPr/>
        <p:txBody>
          <a:bodyPr/>
          <a:lstStyle/>
          <a:p>
            <a:r>
              <a:rPr lang="en-US" dirty="0"/>
              <a:t>It takes </a:t>
            </a:r>
            <a:r>
              <a:rPr lang="en-US" b="1" i="1" dirty="0"/>
              <a:t>O</a:t>
            </a:r>
            <a:r>
              <a:rPr lang="en-US" dirty="0"/>
              <a:t>(</a:t>
            </a:r>
            <a:r>
              <a:rPr lang="en-US" b="1" i="1" dirty="0"/>
              <a:t>n</a:t>
            </a:r>
            <a:r>
              <a:rPr lang="en-US" dirty="0"/>
              <a:t>) time to scan through the original array</a:t>
            </a:r>
          </a:p>
          <a:p>
            <a:r>
              <a:rPr lang="en-US" dirty="0"/>
              <a:t>But, now we have to take into account the number of values we expect</a:t>
            </a:r>
          </a:p>
          <a:p>
            <a:r>
              <a:rPr lang="en-US" dirty="0"/>
              <a:t>So, let’s say we have </a:t>
            </a:r>
            <a:r>
              <a:rPr lang="en-US" b="1" i="1"/>
              <a:t>m</a:t>
            </a:r>
            <a:r>
              <a:rPr lang="en-US"/>
              <a:t> possible </a:t>
            </a:r>
            <a:r>
              <a:rPr lang="en-US" dirty="0"/>
              <a:t>values</a:t>
            </a:r>
          </a:p>
          <a:p>
            <a:r>
              <a:rPr lang="en-US" dirty="0"/>
              <a:t>It takes </a:t>
            </a:r>
            <a:r>
              <a:rPr lang="en-US" b="1" i="1" dirty="0"/>
              <a:t>O</a:t>
            </a:r>
            <a:r>
              <a:rPr lang="en-US" dirty="0"/>
              <a:t>(</a:t>
            </a:r>
            <a:r>
              <a:rPr lang="en-US" b="1" i="1" dirty="0"/>
              <a:t>m</a:t>
            </a:r>
            <a:r>
              <a:rPr lang="en-US" dirty="0"/>
              <a:t>) time to scan back through the value array, with </a:t>
            </a:r>
            <a:r>
              <a:rPr lang="en-US" b="1" i="1" dirty="0"/>
              <a:t>O</a:t>
            </a:r>
            <a:r>
              <a:rPr lang="en-US" dirty="0"/>
              <a:t>(</a:t>
            </a:r>
            <a:r>
              <a:rPr lang="en-US" b="1" i="1" dirty="0"/>
              <a:t>n</a:t>
            </a:r>
            <a:r>
              <a:rPr lang="en-US" dirty="0"/>
              <a:t>) additional updates to the original array</a:t>
            </a:r>
          </a:p>
          <a:p>
            <a:r>
              <a:rPr lang="en-US" dirty="0"/>
              <a:t>Time: </a:t>
            </a:r>
            <a:r>
              <a:rPr lang="en-US" b="1" i="1" dirty="0"/>
              <a:t>O</a:t>
            </a:r>
            <a:r>
              <a:rPr lang="en-US" dirty="0"/>
              <a:t>(</a:t>
            </a:r>
            <a:r>
              <a:rPr lang="en-US" b="1" i="1" dirty="0"/>
              <a:t>n</a:t>
            </a:r>
            <a:r>
              <a:rPr lang="en-US" dirty="0"/>
              <a:t> + </a:t>
            </a:r>
            <a:r>
              <a:rPr lang="en-US" b="1" i="1" dirty="0"/>
              <a:t>m</a:t>
            </a:r>
            <a:r>
              <a:rPr lang="en-US" dirty="0"/>
              <a:t>)</a:t>
            </a:r>
          </a:p>
        </p:txBody>
      </p:sp>
    </p:spTree>
    <p:extLst>
      <p:ext uri="{BB962C8B-B14F-4D97-AF65-F5344CB8AC3E}">
        <p14:creationId xmlns:p14="http://schemas.microsoft.com/office/powerpoint/2010/main" val="3981353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
        <p:nvSpPr>
          <p:cNvPr id="3" name="Title 2"/>
          <p:cNvSpPr>
            <a:spLocks noGrp="1"/>
          </p:cNvSpPr>
          <p:nvPr>
            <p:ph type="title"/>
          </p:nvPr>
        </p:nvSpPr>
        <p:spPr/>
        <p:txBody>
          <a:bodyPr/>
          <a:lstStyle/>
          <a:p>
            <a:r>
              <a:rPr lang="en-US" dirty="0"/>
              <a:t>Radix Sort</a:t>
            </a:r>
          </a:p>
        </p:txBody>
      </p:sp>
    </p:spTree>
    <p:extLst>
      <p:ext uri="{BB962C8B-B14F-4D97-AF65-F5344CB8AC3E}">
        <p14:creationId xmlns:p14="http://schemas.microsoft.com/office/powerpoint/2010/main" val="25282846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Radix sort</a:t>
            </a:r>
          </a:p>
        </p:txBody>
      </p:sp>
      <p:sp>
        <p:nvSpPr>
          <p:cNvPr id="5" name="Content Placeholder 4"/>
          <p:cNvSpPr>
            <a:spLocks noGrp="1"/>
          </p:cNvSpPr>
          <p:nvPr>
            <p:ph idx="1"/>
          </p:nvPr>
        </p:nvSpPr>
        <p:spPr/>
        <p:txBody>
          <a:bodyPr>
            <a:normAutofit fontScale="85000" lnSpcReduction="20000"/>
          </a:bodyPr>
          <a:lstStyle/>
          <a:p>
            <a:r>
              <a:rPr lang="en-US" dirty="0"/>
              <a:t>We can "generalize" counting sort somewhat</a:t>
            </a:r>
          </a:p>
          <a:p>
            <a:r>
              <a:rPr lang="en-US" dirty="0"/>
              <a:t>Instead of looking at the value as a whole, we can look at individual digits (or even individual characters)</a:t>
            </a:r>
          </a:p>
          <a:p>
            <a:r>
              <a:rPr lang="en-US" dirty="0"/>
              <a:t>First, we collect everything whose ones places is a 0</a:t>
            </a:r>
          </a:p>
          <a:p>
            <a:pPr lvl="1"/>
            <a:r>
              <a:rPr lang="en-US" dirty="0"/>
              <a:t>Then, we collect everything whose ones place is a 1</a:t>
            </a:r>
          </a:p>
          <a:p>
            <a:pPr lvl="2"/>
            <a:r>
              <a:rPr lang="en-US" dirty="0"/>
              <a:t>Then, we collect everything whose ones place is a 2</a:t>
            </a:r>
          </a:p>
          <a:p>
            <a:pPr lvl="3"/>
            <a:r>
              <a:rPr lang="en-US" dirty="0"/>
              <a:t>…</a:t>
            </a:r>
          </a:p>
          <a:p>
            <a:r>
              <a:rPr lang="en-US" dirty="0"/>
              <a:t>If we store everything that ends with a 0, then everything that ends with a 1, then everything that ends with a 2, etc., will the list be sorted?</a:t>
            </a:r>
          </a:p>
          <a:p>
            <a:pPr lvl="1"/>
            <a:r>
              <a:rPr lang="en-US" dirty="0"/>
              <a:t>No!</a:t>
            </a:r>
          </a:p>
          <a:p>
            <a:r>
              <a:rPr lang="en-US" dirty="0"/>
              <a:t>But if we take that list of numbers and then repeat the process on the tens places, hundreds place, and so on, for however many places we need, they will be sorted!</a:t>
            </a:r>
          </a:p>
        </p:txBody>
      </p:sp>
    </p:spTree>
    <p:extLst>
      <p:ext uri="{BB962C8B-B14F-4D97-AF65-F5344CB8AC3E}">
        <p14:creationId xmlns:p14="http://schemas.microsoft.com/office/powerpoint/2010/main" val="1166185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Last time</a:t>
            </a:r>
          </a:p>
        </p:txBody>
      </p:sp>
      <p:sp>
        <p:nvSpPr>
          <p:cNvPr id="3" name="Content Placeholder 2"/>
          <p:cNvSpPr>
            <a:spLocks noGrp="1"/>
          </p:cNvSpPr>
          <p:nvPr>
            <p:ph idx="1"/>
          </p:nvPr>
        </p:nvSpPr>
        <p:spPr/>
        <p:txBody>
          <a:bodyPr>
            <a:normAutofit/>
          </a:bodyPr>
          <a:lstStyle/>
          <a:p>
            <a:r>
              <a:rPr lang="en-US" dirty="0"/>
              <a:t>What did we talk about last time?</a:t>
            </a:r>
          </a:p>
          <a:p>
            <a:r>
              <a:rPr lang="en-US" dirty="0"/>
              <a:t>Exam 2 </a:t>
            </a:r>
            <a:r>
              <a:rPr lang="en-US"/>
              <a:t>post mortem</a:t>
            </a:r>
          </a:p>
          <a:p>
            <a:r>
              <a:rPr lang="en-US" dirty="0"/>
              <a:t>Quicksort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Intuition</a:t>
            </a:r>
          </a:p>
        </p:txBody>
      </p:sp>
      <p:sp>
        <p:nvSpPr>
          <p:cNvPr id="3" name="Content Placeholder 2"/>
          <p:cNvSpPr>
            <a:spLocks noGrp="1"/>
          </p:cNvSpPr>
          <p:nvPr>
            <p:ph idx="1"/>
          </p:nvPr>
        </p:nvSpPr>
        <p:spPr>
          <a:xfrm>
            <a:off x="609600" y="2514600"/>
            <a:ext cx="10972800" cy="3886201"/>
          </a:xfrm>
        </p:spPr>
        <p:txBody>
          <a:bodyPr>
            <a:normAutofit fontScale="55000" lnSpcReduction="20000"/>
          </a:bodyPr>
          <a:lstStyle/>
          <a:p>
            <a:r>
              <a:rPr lang="en-US" dirty="0"/>
              <a:t>If we had a way to sort everything first by the ones place:</a:t>
            </a:r>
          </a:p>
          <a:p>
            <a:endParaRPr lang="en-US" dirty="0"/>
          </a:p>
          <a:p>
            <a:endParaRPr lang="en-US" dirty="0"/>
          </a:p>
          <a:p>
            <a:endParaRPr lang="en-US" dirty="0"/>
          </a:p>
          <a:p>
            <a:endParaRPr lang="en-US" dirty="0"/>
          </a:p>
          <a:p>
            <a:r>
              <a:rPr lang="en-US" dirty="0"/>
              <a:t>Then by the tens place:</a:t>
            </a:r>
          </a:p>
          <a:p>
            <a:endParaRPr lang="en-US" dirty="0"/>
          </a:p>
          <a:p>
            <a:endParaRPr lang="en-US" dirty="0"/>
          </a:p>
          <a:p>
            <a:endParaRPr lang="en-US" dirty="0"/>
          </a:p>
          <a:p>
            <a:endParaRPr lang="en-US" dirty="0"/>
          </a:p>
          <a:p>
            <a:r>
              <a:rPr lang="en-US" dirty="0"/>
              <a:t>Then by the hundreds place:</a:t>
            </a:r>
          </a:p>
          <a:p>
            <a:endParaRPr lang="en-US" dirty="0"/>
          </a:p>
          <a:p>
            <a:endParaRPr lang="en-US" dirty="0"/>
          </a:p>
          <a:p>
            <a:endParaRPr lang="en-US" dirty="0"/>
          </a:p>
          <a:p>
            <a:endParaRPr lang="en-US" dirty="0"/>
          </a:p>
          <a:p>
            <a:r>
              <a:rPr lang="en-US" dirty="0"/>
              <a:t>This array would be sorted, since it only goes up to the hundreds</a:t>
            </a:r>
          </a:p>
          <a:p>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40585098"/>
              </p:ext>
            </p:extLst>
          </p:nvPr>
        </p:nvGraphicFramePr>
        <p:xfrm>
          <a:off x="3327397" y="1752599"/>
          <a:ext cx="5537203" cy="685801"/>
        </p:xfrm>
        <a:graphic>
          <a:graphicData uri="http://schemas.openxmlformats.org/drawingml/2006/table">
            <a:tbl>
              <a:tblPr>
                <a:tableStyleId>{3C2FFA5D-87B4-456A-9821-1D502468CF0F}</a:tableStyleId>
              </a:tblPr>
              <a:tblGrid>
                <a:gridCol w="791029">
                  <a:extLst>
                    <a:ext uri="{9D8B030D-6E8A-4147-A177-3AD203B41FA5}">
                      <a16:colId xmlns:a16="http://schemas.microsoft.com/office/drawing/2014/main" val="139172054"/>
                    </a:ext>
                  </a:extLst>
                </a:gridCol>
                <a:gridCol w="791029">
                  <a:extLst>
                    <a:ext uri="{9D8B030D-6E8A-4147-A177-3AD203B41FA5}">
                      <a16:colId xmlns:a16="http://schemas.microsoft.com/office/drawing/2014/main" val="851912493"/>
                    </a:ext>
                  </a:extLst>
                </a:gridCol>
                <a:gridCol w="791029">
                  <a:extLst>
                    <a:ext uri="{9D8B030D-6E8A-4147-A177-3AD203B41FA5}">
                      <a16:colId xmlns:a16="http://schemas.microsoft.com/office/drawing/2014/main" val="624696400"/>
                    </a:ext>
                  </a:extLst>
                </a:gridCol>
                <a:gridCol w="791029">
                  <a:extLst>
                    <a:ext uri="{9D8B030D-6E8A-4147-A177-3AD203B41FA5}">
                      <a16:colId xmlns:a16="http://schemas.microsoft.com/office/drawing/2014/main" val="2576820211"/>
                    </a:ext>
                  </a:extLst>
                </a:gridCol>
                <a:gridCol w="791029">
                  <a:extLst>
                    <a:ext uri="{9D8B030D-6E8A-4147-A177-3AD203B41FA5}">
                      <a16:colId xmlns:a16="http://schemas.microsoft.com/office/drawing/2014/main" val="731325603"/>
                    </a:ext>
                  </a:extLst>
                </a:gridCol>
                <a:gridCol w="791029">
                  <a:extLst>
                    <a:ext uri="{9D8B030D-6E8A-4147-A177-3AD203B41FA5}">
                      <a16:colId xmlns:a16="http://schemas.microsoft.com/office/drawing/2014/main" val="1674204123"/>
                    </a:ext>
                  </a:extLst>
                </a:gridCol>
                <a:gridCol w="791029">
                  <a:extLst>
                    <a:ext uri="{9D8B030D-6E8A-4147-A177-3AD203B41FA5}">
                      <a16:colId xmlns:a16="http://schemas.microsoft.com/office/drawing/2014/main" val="2801615452"/>
                    </a:ext>
                  </a:extLst>
                </a:gridCol>
              </a:tblGrid>
              <a:tr h="685801">
                <a:tc>
                  <a:txBody>
                    <a:bodyPr/>
                    <a:lstStyle/>
                    <a:p>
                      <a:pPr algn="ctr"/>
                      <a:r>
                        <a:rPr lang="en-US" dirty="0"/>
                        <a:t>7</a:t>
                      </a:r>
                    </a:p>
                  </a:txBody>
                  <a:tcPr anchor="ctr"/>
                </a:tc>
                <a:tc>
                  <a:txBody>
                    <a:bodyPr/>
                    <a:lstStyle/>
                    <a:p>
                      <a:pPr algn="ctr"/>
                      <a:r>
                        <a:rPr lang="en-US" dirty="0"/>
                        <a:t>45</a:t>
                      </a:r>
                    </a:p>
                  </a:txBody>
                  <a:tcPr anchor="ctr"/>
                </a:tc>
                <a:tc>
                  <a:txBody>
                    <a:bodyPr/>
                    <a:lstStyle/>
                    <a:p>
                      <a:pPr algn="ctr"/>
                      <a:r>
                        <a:rPr lang="en-US" dirty="0"/>
                        <a:t>0</a:t>
                      </a:r>
                    </a:p>
                  </a:txBody>
                  <a:tcPr anchor="ctr"/>
                </a:tc>
                <a:tc>
                  <a:txBody>
                    <a:bodyPr/>
                    <a:lstStyle/>
                    <a:p>
                      <a:pPr algn="ctr"/>
                      <a:r>
                        <a:rPr lang="en-US" dirty="0"/>
                        <a:t>54</a:t>
                      </a:r>
                    </a:p>
                  </a:txBody>
                  <a:tcPr anchor="ctr"/>
                </a:tc>
                <a:tc>
                  <a:txBody>
                    <a:bodyPr/>
                    <a:lstStyle/>
                    <a:p>
                      <a:pPr algn="ctr"/>
                      <a:r>
                        <a:rPr lang="en-US" dirty="0"/>
                        <a:t>37</a:t>
                      </a:r>
                    </a:p>
                  </a:txBody>
                  <a:tcPr anchor="ctr"/>
                </a:tc>
                <a:tc>
                  <a:txBody>
                    <a:bodyPr/>
                    <a:lstStyle/>
                    <a:p>
                      <a:pPr algn="ctr"/>
                      <a:r>
                        <a:rPr lang="en-US" dirty="0"/>
                        <a:t>108</a:t>
                      </a:r>
                    </a:p>
                  </a:txBody>
                  <a:tcPr anchor="ctr"/>
                </a:tc>
                <a:tc>
                  <a:txBody>
                    <a:bodyPr/>
                    <a:lstStyle/>
                    <a:p>
                      <a:pPr algn="ctr"/>
                      <a:r>
                        <a:rPr lang="en-US" dirty="0"/>
                        <a:t>51</a:t>
                      </a:r>
                    </a:p>
                  </a:txBody>
                  <a:tcPr anchor="ctr"/>
                </a:tc>
                <a:extLst>
                  <a:ext uri="{0D108BD9-81ED-4DB2-BD59-A6C34878D82A}">
                    <a16:rowId xmlns:a16="http://schemas.microsoft.com/office/drawing/2014/main" val="4097043327"/>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012590408"/>
              </p:ext>
            </p:extLst>
          </p:nvPr>
        </p:nvGraphicFramePr>
        <p:xfrm>
          <a:off x="3327397" y="2895599"/>
          <a:ext cx="5537203" cy="685801"/>
        </p:xfrm>
        <a:graphic>
          <a:graphicData uri="http://schemas.openxmlformats.org/drawingml/2006/table">
            <a:tbl>
              <a:tblPr>
                <a:tableStyleId>{3C2FFA5D-87B4-456A-9821-1D502468CF0F}</a:tableStyleId>
              </a:tblPr>
              <a:tblGrid>
                <a:gridCol w="791029">
                  <a:extLst>
                    <a:ext uri="{9D8B030D-6E8A-4147-A177-3AD203B41FA5}">
                      <a16:colId xmlns:a16="http://schemas.microsoft.com/office/drawing/2014/main" val="139172054"/>
                    </a:ext>
                  </a:extLst>
                </a:gridCol>
                <a:gridCol w="791029">
                  <a:extLst>
                    <a:ext uri="{9D8B030D-6E8A-4147-A177-3AD203B41FA5}">
                      <a16:colId xmlns:a16="http://schemas.microsoft.com/office/drawing/2014/main" val="851912493"/>
                    </a:ext>
                  </a:extLst>
                </a:gridCol>
                <a:gridCol w="791029">
                  <a:extLst>
                    <a:ext uri="{9D8B030D-6E8A-4147-A177-3AD203B41FA5}">
                      <a16:colId xmlns:a16="http://schemas.microsoft.com/office/drawing/2014/main" val="624696400"/>
                    </a:ext>
                  </a:extLst>
                </a:gridCol>
                <a:gridCol w="791029">
                  <a:extLst>
                    <a:ext uri="{9D8B030D-6E8A-4147-A177-3AD203B41FA5}">
                      <a16:colId xmlns:a16="http://schemas.microsoft.com/office/drawing/2014/main" val="2576820211"/>
                    </a:ext>
                  </a:extLst>
                </a:gridCol>
                <a:gridCol w="791029">
                  <a:extLst>
                    <a:ext uri="{9D8B030D-6E8A-4147-A177-3AD203B41FA5}">
                      <a16:colId xmlns:a16="http://schemas.microsoft.com/office/drawing/2014/main" val="731325603"/>
                    </a:ext>
                  </a:extLst>
                </a:gridCol>
                <a:gridCol w="791029">
                  <a:extLst>
                    <a:ext uri="{9D8B030D-6E8A-4147-A177-3AD203B41FA5}">
                      <a16:colId xmlns:a16="http://schemas.microsoft.com/office/drawing/2014/main" val="1674204123"/>
                    </a:ext>
                  </a:extLst>
                </a:gridCol>
                <a:gridCol w="791029">
                  <a:extLst>
                    <a:ext uri="{9D8B030D-6E8A-4147-A177-3AD203B41FA5}">
                      <a16:colId xmlns:a16="http://schemas.microsoft.com/office/drawing/2014/main" val="2801615452"/>
                    </a:ext>
                  </a:extLst>
                </a:gridCol>
              </a:tblGrid>
              <a:tr h="685801">
                <a:tc>
                  <a:txBody>
                    <a:bodyPr/>
                    <a:lstStyle/>
                    <a:p>
                      <a:pPr algn="ctr"/>
                      <a:r>
                        <a:rPr lang="en-US" dirty="0"/>
                        <a:t>0</a:t>
                      </a:r>
                    </a:p>
                  </a:txBody>
                  <a:tcPr anchor="ctr"/>
                </a:tc>
                <a:tc>
                  <a:txBody>
                    <a:bodyPr/>
                    <a:lstStyle/>
                    <a:p>
                      <a:pPr algn="ctr"/>
                      <a:r>
                        <a:rPr lang="en-US" dirty="0"/>
                        <a:t>51</a:t>
                      </a:r>
                    </a:p>
                  </a:txBody>
                  <a:tcPr anchor="ctr"/>
                </a:tc>
                <a:tc>
                  <a:txBody>
                    <a:bodyPr/>
                    <a:lstStyle/>
                    <a:p>
                      <a:pPr algn="ctr"/>
                      <a:r>
                        <a:rPr lang="en-US" dirty="0"/>
                        <a:t>54</a:t>
                      </a:r>
                    </a:p>
                  </a:txBody>
                  <a:tcPr anchor="ctr"/>
                </a:tc>
                <a:tc>
                  <a:txBody>
                    <a:bodyPr/>
                    <a:lstStyle/>
                    <a:p>
                      <a:pPr algn="ctr"/>
                      <a:r>
                        <a:rPr lang="en-US" dirty="0"/>
                        <a:t>45</a:t>
                      </a:r>
                    </a:p>
                  </a:txBody>
                  <a:tcPr anchor="ctr"/>
                </a:tc>
                <a:tc>
                  <a:txBody>
                    <a:bodyPr/>
                    <a:lstStyle/>
                    <a:p>
                      <a:pPr algn="ctr"/>
                      <a:r>
                        <a:rPr lang="en-US" dirty="0"/>
                        <a:t>7</a:t>
                      </a:r>
                    </a:p>
                  </a:txBody>
                  <a:tcPr anchor="ctr"/>
                </a:tc>
                <a:tc>
                  <a:txBody>
                    <a:bodyPr/>
                    <a:lstStyle/>
                    <a:p>
                      <a:pPr algn="ctr"/>
                      <a:r>
                        <a:rPr lang="en-US" dirty="0"/>
                        <a:t>37</a:t>
                      </a:r>
                    </a:p>
                  </a:txBody>
                  <a:tcPr anchor="ctr"/>
                </a:tc>
                <a:tc>
                  <a:txBody>
                    <a:bodyPr/>
                    <a:lstStyle/>
                    <a:p>
                      <a:pPr algn="ctr"/>
                      <a:r>
                        <a:rPr lang="en-US" dirty="0"/>
                        <a:t>108</a:t>
                      </a:r>
                    </a:p>
                  </a:txBody>
                  <a:tcPr anchor="ctr"/>
                </a:tc>
                <a:extLst>
                  <a:ext uri="{0D108BD9-81ED-4DB2-BD59-A6C34878D82A}">
                    <a16:rowId xmlns:a16="http://schemas.microsoft.com/office/drawing/2014/main" val="4097043327"/>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076062651"/>
              </p:ext>
            </p:extLst>
          </p:nvPr>
        </p:nvGraphicFramePr>
        <p:xfrm>
          <a:off x="3327397" y="3962399"/>
          <a:ext cx="5537203" cy="685801"/>
        </p:xfrm>
        <a:graphic>
          <a:graphicData uri="http://schemas.openxmlformats.org/drawingml/2006/table">
            <a:tbl>
              <a:tblPr>
                <a:tableStyleId>{3C2FFA5D-87B4-456A-9821-1D502468CF0F}</a:tableStyleId>
              </a:tblPr>
              <a:tblGrid>
                <a:gridCol w="791029">
                  <a:extLst>
                    <a:ext uri="{9D8B030D-6E8A-4147-A177-3AD203B41FA5}">
                      <a16:colId xmlns:a16="http://schemas.microsoft.com/office/drawing/2014/main" val="139172054"/>
                    </a:ext>
                  </a:extLst>
                </a:gridCol>
                <a:gridCol w="791029">
                  <a:extLst>
                    <a:ext uri="{9D8B030D-6E8A-4147-A177-3AD203B41FA5}">
                      <a16:colId xmlns:a16="http://schemas.microsoft.com/office/drawing/2014/main" val="851912493"/>
                    </a:ext>
                  </a:extLst>
                </a:gridCol>
                <a:gridCol w="791029">
                  <a:extLst>
                    <a:ext uri="{9D8B030D-6E8A-4147-A177-3AD203B41FA5}">
                      <a16:colId xmlns:a16="http://schemas.microsoft.com/office/drawing/2014/main" val="624696400"/>
                    </a:ext>
                  </a:extLst>
                </a:gridCol>
                <a:gridCol w="791029">
                  <a:extLst>
                    <a:ext uri="{9D8B030D-6E8A-4147-A177-3AD203B41FA5}">
                      <a16:colId xmlns:a16="http://schemas.microsoft.com/office/drawing/2014/main" val="2576820211"/>
                    </a:ext>
                  </a:extLst>
                </a:gridCol>
                <a:gridCol w="791029">
                  <a:extLst>
                    <a:ext uri="{9D8B030D-6E8A-4147-A177-3AD203B41FA5}">
                      <a16:colId xmlns:a16="http://schemas.microsoft.com/office/drawing/2014/main" val="731325603"/>
                    </a:ext>
                  </a:extLst>
                </a:gridCol>
                <a:gridCol w="791029">
                  <a:extLst>
                    <a:ext uri="{9D8B030D-6E8A-4147-A177-3AD203B41FA5}">
                      <a16:colId xmlns:a16="http://schemas.microsoft.com/office/drawing/2014/main" val="1674204123"/>
                    </a:ext>
                  </a:extLst>
                </a:gridCol>
                <a:gridCol w="791029">
                  <a:extLst>
                    <a:ext uri="{9D8B030D-6E8A-4147-A177-3AD203B41FA5}">
                      <a16:colId xmlns:a16="http://schemas.microsoft.com/office/drawing/2014/main" val="2801615452"/>
                    </a:ext>
                  </a:extLst>
                </a:gridCol>
              </a:tblGrid>
              <a:tr h="685801">
                <a:tc>
                  <a:txBody>
                    <a:bodyPr/>
                    <a:lstStyle/>
                    <a:p>
                      <a:pPr algn="ctr"/>
                      <a:r>
                        <a:rPr lang="en-US" dirty="0"/>
                        <a:t>0</a:t>
                      </a:r>
                    </a:p>
                  </a:txBody>
                  <a:tcPr anchor="ctr"/>
                </a:tc>
                <a:tc>
                  <a:txBody>
                    <a:bodyPr/>
                    <a:lstStyle/>
                    <a:p>
                      <a:pPr algn="ctr"/>
                      <a:r>
                        <a:rPr lang="en-US" dirty="0"/>
                        <a:t>7</a:t>
                      </a:r>
                    </a:p>
                  </a:txBody>
                  <a:tcPr anchor="ctr"/>
                </a:tc>
                <a:tc>
                  <a:txBody>
                    <a:bodyPr/>
                    <a:lstStyle/>
                    <a:p>
                      <a:pPr algn="ctr"/>
                      <a:r>
                        <a:rPr lang="en-US" dirty="0"/>
                        <a:t>108</a:t>
                      </a:r>
                    </a:p>
                  </a:txBody>
                  <a:tcPr anchor="ctr"/>
                </a:tc>
                <a:tc>
                  <a:txBody>
                    <a:bodyPr/>
                    <a:lstStyle/>
                    <a:p>
                      <a:pPr algn="ctr"/>
                      <a:r>
                        <a:rPr lang="en-US" dirty="0"/>
                        <a:t>37</a:t>
                      </a:r>
                    </a:p>
                  </a:txBody>
                  <a:tcPr anchor="ctr"/>
                </a:tc>
                <a:tc>
                  <a:txBody>
                    <a:bodyPr/>
                    <a:lstStyle/>
                    <a:p>
                      <a:pPr algn="ctr"/>
                      <a:r>
                        <a:rPr lang="en-US" dirty="0"/>
                        <a:t>45</a:t>
                      </a:r>
                    </a:p>
                  </a:txBody>
                  <a:tcPr anchor="ctr"/>
                </a:tc>
                <a:tc>
                  <a:txBody>
                    <a:bodyPr/>
                    <a:lstStyle/>
                    <a:p>
                      <a:pPr algn="ctr"/>
                      <a:r>
                        <a:rPr lang="en-US" dirty="0"/>
                        <a:t>51</a:t>
                      </a:r>
                    </a:p>
                  </a:txBody>
                  <a:tcPr anchor="ctr"/>
                </a:tc>
                <a:tc>
                  <a:txBody>
                    <a:bodyPr/>
                    <a:lstStyle/>
                    <a:p>
                      <a:pPr algn="ctr"/>
                      <a:r>
                        <a:rPr lang="en-US" dirty="0"/>
                        <a:t>54</a:t>
                      </a:r>
                    </a:p>
                  </a:txBody>
                  <a:tcPr anchor="ctr"/>
                </a:tc>
                <a:extLst>
                  <a:ext uri="{0D108BD9-81ED-4DB2-BD59-A6C34878D82A}">
                    <a16:rowId xmlns:a16="http://schemas.microsoft.com/office/drawing/2014/main" val="4097043327"/>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122149296"/>
              </p:ext>
            </p:extLst>
          </p:nvPr>
        </p:nvGraphicFramePr>
        <p:xfrm>
          <a:off x="3327398" y="5105399"/>
          <a:ext cx="5537203" cy="685801"/>
        </p:xfrm>
        <a:graphic>
          <a:graphicData uri="http://schemas.openxmlformats.org/drawingml/2006/table">
            <a:tbl>
              <a:tblPr>
                <a:tableStyleId>{3C2FFA5D-87B4-456A-9821-1D502468CF0F}</a:tableStyleId>
              </a:tblPr>
              <a:tblGrid>
                <a:gridCol w="791029">
                  <a:extLst>
                    <a:ext uri="{9D8B030D-6E8A-4147-A177-3AD203B41FA5}">
                      <a16:colId xmlns:a16="http://schemas.microsoft.com/office/drawing/2014/main" val="139172054"/>
                    </a:ext>
                  </a:extLst>
                </a:gridCol>
                <a:gridCol w="791029">
                  <a:extLst>
                    <a:ext uri="{9D8B030D-6E8A-4147-A177-3AD203B41FA5}">
                      <a16:colId xmlns:a16="http://schemas.microsoft.com/office/drawing/2014/main" val="851912493"/>
                    </a:ext>
                  </a:extLst>
                </a:gridCol>
                <a:gridCol w="791029">
                  <a:extLst>
                    <a:ext uri="{9D8B030D-6E8A-4147-A177-3AD203B41FA5}">
                      <a16:colId xmlns:a16="http://schemas.microsoft.com/office/drawing/2014/main" val="624696400"/>
                    </a:ext>
                  </a:extLst>
                </a:gridCol>
                <a:gridCol w="791029">
                  <a:extLst>
                    <a:ext uri="{9D8B030D-6E8A-4147-A177-3AD203B41FA5}">
                      <a16:colId xmlns:a16="http://schemas.microsoft.com/office/drawing/2014/main" val="2576820211"/>
                    </a:ext>
                  </a:extLst>
                </a:gridCol>
                <a:gridCol w="791029">
                  <a:extLst>
                    <a:ext uri="{9D8B030D-6E8A-4147-A177-3AD203B41FA5}">
                      <a16:colId xmlns:a16="http://schemas.microsoft.com/office/drawing/2014/main" val="731325603"/>
                    </a:ext>
                  </a:extLst>
                </a:gridCol>
                <a:gridCol w="791029">
                  <a:extLst>
                    <a:ext uri="{9D8B030D-6E8A-4147-A177-3AD203B41FA5}">
                      <a16:colId xmlns:a16="http://schemas.microsoft.com/office/drawing/2014/main" val="1674204123"/>
                    </a:ext>
                  </a:extLst>
                </a:gridCol>
                <a:gridCol w="791029">
                  <a:extLst>
                    <a:ext uri="{9D8B030D-6E8A-4147-A177-3AD203B41FA5}">
                      <a16:colId xmlns:a16="http://schemas.microsoft.com/office/drawing/2014/main" val="2801615452"/>
                    </a:ext>
                  </a:extLst>
                </a:gridCol>
              </a:tblGrid>
              <a:tr h="685801">
                <a:tc>
                  <a:txBody>
                    <a:bodyPr/>
                    <a:lstStyle/>
                    <a:p>
                      <a:pPr algn="ctr"/>
                      <a:r>
                        <a:rPr lang="en-US" dirty="0"/>
                        <a:t>0</a:t>
                      </a:r>
                    </a:p>
                  </a:txBody>
                  <a:tcPr anchor="ctr"/>
                </a:tc>
                <a:tc>
                  <a:txBody>
                    <a:bodyPr/>
                    <a:lstStyle/>
                    <a:p>
                      <a:pPr algn="ctr"/>
                      <a:r>
                        <a:rPr lang="en-US" dirty="0"/>
                        <a:t>7</a:t>
                      </a:r>
                    </a:p>
                  </a:txBody>
                  <a:tcPr anchor="ctr"/>
                </a:tc>
                <a:tc>
                  <a:txBody>
                    <a:bodyPr/>
                    <a:lstStyle/>
                    <a:p>
                      <a:pPr algn="ctr"/>
                      <a:r>
                        <a:rPr lang="en-US" dirty="0"/>
                        <a:t>37</a:t>
                      </a:r>
                    </a:p>
                  </a:txBody>
                  <a:tcPr anchor="ctr"/>
                </a:tc>
                <a:tc>
                  <a:txBody>
                    <a:bodyPr/>
                    <a:lstStyle/>
                    <a:p>
                      <a:pPr algn="ctr"/>
                      <a:r>
                        <a:rPr lang="en-US" dirty="0"/>
                        <a:t>45</a:t>
                      </a:r>
                    </a:p>
                  </a:txBody>
                  <a:tcPr anchor="ctr"/>
                </a:tc>
                <a:tc>
                  <a:txBody>
                    <a:bodyPr/>
                    <a:lstStyle/>
                    <a:p>
                      <a:pPr algn="ctr"/>
                      <a:r>
                        <a:rPr lang="en-US" dirty="0"/>
                        <a:t>51</a:t>
                      </a:r>
                    </a:p>
                  </a:txBody>
                  <a:tcPr anchor="ctr"/>
                </a:tc>
                <a:tc>
                  <a:txBody>
                    <a:bodyPr/>
                    <a:lstStyle/>
                    <a:p>
                      <a:pPr algn="ctr"/>
                      <a:r>
                        <a:rPr lang="en-US" dirty="0"/>
                        <a:t>54</a:t>
                      </a:r>
                    </a:p>
                  </a:txBody>
                  <a:tcPr anchor="ctr"/>
                </a:tc>
                <a:tc>
                  <a:txBody>
                    <a:bodyPr/>
                    <a:lstStyle/>
                    <a:p>
                      <a:pPr algn="ctr"/>
                      <a:r>
                        <a:rPr lang="en-US" dirty="0"/>
                        <a:t>108</a:t>
                      </a:r>
                    </a:p>
                  </a:txBody>
                  <a:tcPr anchor="ctr"/>
                </a:tc>
                <a:extLst>
                  <a:ext uri="{0D108BD9-81ED-4DB2-BD59-A6C34878D82A}">
                    <a16:rowId xmlns:a16="http://schemas.microsoft.com/office/drawing/2014/main" val="4097043327"/>
                  </a:ext>
                </a:extLst>
              </a:tr>
            </a:tbl>
          </a:graphicData>
        </a:graphic>
      </p:graphicFrame>
    </p:spTree>
    <p:extLst>
      <p:ext uri="{BB962C8B-B14F-4D97-AF65-F5344CB8AC3E}">
        <p14:creationId xmlns:p14="http://schemas.microsoft.com/office/powerpoint/2010/main" val="3731192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Radix sort</a:t>
            </a:r>
          </a:p>
        </p:txBody>
      </p:sp>
      <p:sp>
        <p:nvSpPr>
          <p:cNvPr id="3" name="Content Placeholder 2"/>
          <p:cNvSpPr>
            <a:spLocks noGrp="1"/>
          </p:cNvSpPr>
          <p:nvPr>
            <p:ph idx="1"/>
          </p:nvPr>
        </p:nvSpPr>
        <p:spPr/>
        <p:txBody>
          <a:bodyPr/>
          <a:lstStyle/>
          <a:p>
            <a:r>
              <a:rPr lang="en-US" dirty="0"/>
              <a:t>For decimal numbers, we would only need 10 buckets (0 – 9)</a:t>
            </a:r>
          </a:p>
          <a:p>
            <a:r>
              <a:rPr lang="en-US" dirty="0"/>
              <a:t>We count how many things would go into each bucket, which can allow us to copy the values with a particular digit into a scratch array based on the size of each digit's range</a:t>
            </a:r>
          </a:p>
          <a:p>
            <a:r>
              <a:rPr lang="en-US" dirty="0"/>
              <a:t>Then we copy everything back into the original array</a:t>
            </a:r>
          </a:p>
          <a:p>
            <a:r>
              <a:rPr lang="en-US" dirty="0"/>
              <a:t>The book discusses MSD and LSD string sorts, which are similar</a:t>
            </a:r>
          </a:p>
          <a:p>
            <a:endParaRPr lang="en-US" dirty="0"/>
          </a:p>
        </p:txBody>
      </p:sp>
    </p:spTree>
    <p:extLst>
      <p:ext uri="{BB962C8B-B14F-4D97-AF65-F5344CB8AC3E}">
        <p14:creationId xmlns:p14="http://schemas.microsoft.com/office/powerpoint/2010/main" val="394137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Radix sort</a:t>
            </a:r>
          </a:p>
        </p:txBody>
      </p:sp>
      <p:sp>
        <p:nvSpPr>
          <p:cNvPr id="5" name="Content Placeholder 4"/>
          <p:cNvSpPr>
            <a:spLocks noGrp="1"/>
          </p:cNvSpPr>
          <p:nvPr>
            <p:ph idx="1"/>
          </p:nvPr>
        </p:nvSpPr>
        <p:spPr/>
        <p:txBody>
          <a:bodyPr>
            <a:normAutofit fontScale="85000" lnSpcReduction="20000"/>
          </a:bodyPr>
          <a:lstStyle/>
          <a:p>
            <a:r>
              <a:rPr lang="en-US" dirty="0"/>
              <a:t>Pros:</a:t>
            </a:r>
          </a:p>
          <a:p>
            <a:pPr lvl="1"/>
            <a:r>
              <a:rPr lang="en-US" dirty="0"/>
              <a:t>Best, worst, and average case running time of O(</a:t>
            </a:r>
            <a:r>
              <a:rPr lang="en-US" b="1" i="1" dirty="0" err="1"/>
              <a:t>nk</a:t>
            </a:r>
            <a:r>
              <a:rPr lang="en-US" dirty="0"/>
              <a:t>) where </a:t>
            </a:r>
            <a:r>
              <a:rPr lang="en-US" b="1" i="1" dirty="0"/>
              <a:t>k</a:t>
            </a:r>
            <a:r>
              <a:rPr lang="en-US" dirty="0"/>
              <a:t> is the number of digits we look at</a:t>
            </a:r>
          </a:p>
          <a:p>
            <a:pPr lvl="1"/>
            <a:r>
              <a:rPr lang="en-US" dirty="0"/>
              <a:t>Stable for least significant digit (LSD) version</a:t>
            </a:r>
          </a:p>
          <a:p>
            <a:pPr lvl="1"/>
            <a:r>
              <a:rPr lang="en-US" dirty="0"/>
              <a:t>Surprisingly fast</a:t>
            </a:r>
          </a:p>
          <a:p>
            <a:r>
              <a:rPr lang="en-US" dirty="0"/>
              <a:t>Cons:</a:t>
            </a:r>
          </a:p>
          <a:p>
            <a:pPr lvl="1"/>
            <a:r>
              <a:rPr lang="en-US" dirty="0"/>
              <a:t>Requires a fixed number of digits to be checked (even if most numbers are shorter)</a:t>
            </a:r>
          </a:p>
          <a:p>
            <a:pPr lvl="1"/>
            <a:r>
              <a:rPr lang="en-US" dirty="0"/>
              <a:t>Unstable for most significant digit (MSD) version</a:t>
            </a:r>
          </a:p>
          <a:p>
            <a:pPr lvl="1"/>
            <a:r>
              <a:rPr lang="en-US" dirty="0"/>
              <a:t>Works poorly for floating point and non-digit based keys</a:t>
            </a:r>
          </a:p>
          <a:p>
            <a:pPr lvl="2"/>
            <a:r>
              <a:rPr lang="en-US" dirty="0"/>
              <a:t>But can work for strings!</a:t>
            </a:r>
          </a:p>
          <a:p>
            <a:pPr lvl="1"/>
            <a:r>
              <a:rPr lang="en-US" dirty="0"/>
              <a:t>Not in-place</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330717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fade">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fade">
                                      <p:cBhvr>
                                        <p:cTn id="5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Radix sort algorithm</a:t>
            </a:r>
          </a:p>
        </p:txBody>
      </p:sp>
      <p:sp>
        <p:nvSpPr>
          <p:cNvPr id="3" name="Content Placeholder 2"/>
          <p:cNvSpPr>
            <a:spLocks noGrp="1"/>
          </p:cNvSpPr>
          <p:nvPr>
            <p:ph idx="1"/>
          </p:nvPr>
        </p:nvSpPr>
        <p:spPr/>
        <p:txBody>
          <a:bodyPr>
            <a:normAutofit fontScale="77500" lnSpcReduction="20000"/>
          </a:bodyPr>
          <a:lstStyle/>
          <a:p>
            <a:r>
              <a:rPr lang="en-US" dirty="0"/>
              <a:t>For integers, make 10 buckets (0-9)</a:t>
            </a:r>
          </a:p>
          <a:p>
            <a:pPr lvl="1"/>
            <a:r>
              <a:rPr lang="en-US" dirty="0"/>
              <a:t>Actually, we make 11 buckets to make computing the starting points for each range of digit values easier</a:t>
            </a:r>
          </a:p>
          <a:p>
            <a:r>
              <a:rPr lang="en-US" dirty="0"/>
              <a:t>Loop through our numbers, counting how many numbers would go into each bucket based on the digit in the current place (except store it in the next digit up)</a:t>
            </a:r>
          </a:p>
          <a:p>
            <a:r>
              <a:rPr lang="en-US" dirty="0"/>
              <a:t>Loop through our digit counts, summing the previous values to find the starting points of each range</a:t>
            </a:r>
          </a:p>
          <a:p>
            <a:r>
              <a:rPr lang="en-US" dirty="0"/>
              <a:t>Loop through our numbers again, copying each one into a scratch array in the first open spot in its digit range </a:t>
            </a:r>
          </a:p>
          <a:p>
            <a:pPr lvl="1"/>
            <a:r>
              <a:rPr lang="en-US" dirty="0"/>
              <a:t>Increase the counter for the digit range so we know the next open spot</a:t>
            </a:r>
          </a:p>
          <a:p>
            <a:r>
              <a:rPr lang="en-US" dirty="0"/>
              <a:t>Copy everything from the scratch array back into the original array</a:t>
            </a:r>
          </a:p>
          <a:p>
            <a:r>
              <a:rPr lang="en-US" dirty="0"/>
              <a:t>If there are more digits to consider, move to the next digit and repeat the process</a:t>
            </a:r>
          </a:p>
          <a:p>
            <a:endParaRPr lang="en-US" dirty="0"/>
          </a:p>
        </p:txBody>
      </p:sp>
    </p:spTree>
    <p:extLst>
      <p:ext uri="{BB962C8B-B14F-4D97-AF65-F5344CB8AC3E}">
        <p14:creationId xmlns:p14="http://schemas.microsoft.com/office/powerpoint/2010/main" val="2013880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 name="Table 40"/>
          <p:cNvGraphicFramePr>
            <a:graphicFrameLocks noGrp="1"/>
          </p:cNvGraphicFramePr>
          <p:nvPr>
            <p:extLst/>
          </p:nvPr>
        </p:nvGraphicFramePr>
        <p:xfrm>
          <a:off x="2285995" y="2473387"/>
          <a:ext cx="8737245" cy="1223679"/>
        </p:xfrm>
        <a:graphic>
          <a:graphicData uri="http://schemas.openxmlformats.org/drawingml/2006/table">
            <a:tbl>
              <a:tblPr>
                <a:noFill/>
                <a:tableStyleId>{69C7853C-536D-4A76-A0AE-DD22124D55A5}</a:tableStyleId>
              </a:tblPr>
              <a:tblGrid>
                <a:gridCol w="794295">
                  <a:extLst>
                    <a:ext uri="{9D8B030D-6E8A-4147-A177-3AD203B41FA5}">
                      <a16:colId xmlns:a16="http://schemas.microsoft.com/office/drawing/2014/main" val="139172054"/>
                    </a:ext>
                  </a:extLst>
                </a:gridCol>
                <a:gridCol w="794295">
                  <a:extLst>
                    <a:ext uri="{9D8B030D-6E8A-4147-A177-3AD203B41FA5}">
                      <a16:colId xmlns:a16="http://schemas.microsoft.com/office/drawing/2014/main" val="851912493"/>
                    </a:ext>
                  </a:extLst>
                </a:gridCol>
                <a:gridCol w="794295">
                  <a:extLst>
                    <a:ext uri="{9D8B030D-6E8A-4147-A177-3AD203B41FA5}">
                      <a16:colId xmlns:a16="http://schemas.microsoft.com/office/drawing/2014/main" val="624696400"/>
                    </a:ext>
                  </a:extLst>
                </a:gridCol>
                <a:gridCol w="794295">
                  <a:extLst>
                    <a:ext uri="{9D8B030D-6E8A-4147-A177-3AD203B41FA5}">
                      <a16:colId xmlns:a16="http://schemas.microsoft.com/office/drawing/2014/main" val="2576820211"/>
                    </a:ext>
                  </a:extLst>
                </a:gridCol>
                <a:gridCol w="794295">
                  <a:extLst>
                    <a:ext uri="{9D8B030D-6E8A-4147-A177-3AD203B41FA5}">
                      <a16:colId xmlns:a16="http://schemas.microsoft.com/office/drawing/2014/main" val="731325603"/>
                    </a:ext>
                  </a:extLst>
                </a:gridCol>
                <a:gridCol w="794295">
                  <a:extLst>
                    <a:ext uri="{9D8B030D-6E8A-4147-A177-3AD203B41FA5}">
                      <a16:colId xmlns:a16="http://schemas.microsoft.com/office/drawing/2014/main" val="1674204123"/>
                    </a:ext>
                  </a:extLst>
                </a:gridCol>
                <a:gridCol w="794295">
                  <a:extLst>
                    <a:ext uri="{9D8B030D-6E8A-4147-A177-3AD203B41FA5}">
                      <a16:colId xmlns:a16="http://schemas.microsoft.com/office/drawing/2014/main" val="2801615452"/>
                    </a:ext>
                  </a:extLst>
                </a:gridCol>
                <a:gridCol w="794295">
                  <a:extLst>
                    <a:ext uri="{9D8B030D-6E8A-4147-A177-3AD203B41FA5}">
                      <a16:colId xmlns:a16="http://schemas.microsoft.com/office/drawing/2014/main" val="2139135270"/>
                    </a:ext>
                  </a:extLst>
                </a:gridCol>
                <a:gridCol w="794295">
                  <a:extLst>
                    <a:ext uri="{9D8B030D-6E8A-4147-A177-3AD203B41FA5}">
                      <a16:colId xmlns:a16="http://schemas.microsoft.com/office/drawing/2014/main" val="4044512946"/>
                    </a:ext>
                  </a:extLst>
                </a:gridCol>
                <a:gridCol w="794295">
                  <a:extLst>
                    <a:ext uri="{9D8B030D-6E8A-4147-A177-3AD203B41FA5}">
                      <a16:colId xmlns:a16="http://schemas.microsoft.com/office/drawing/2014/main" val="838200756"/>
                    </a:ext>
                  </a:extLst>
                </a:gridCol>
                <a:gridCol w="794295">
                  <a:extLst>
                    <a:ext uri="{9D8B030D-6E8A-4147-A177-3AD203B41FA5}">
                      <a16:colId xmlns:a16="http://schemas.microsoft.com/office/drawing/2014/main" val="3064941616"/>
                    </a:ext>
                  </a:extLst>
                </a:gridCol>
              </a:tblGrid>
              <a:tr h="685797">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extLst>
                  <a:ext uri="{0D108BD9-81ED-4DB2-BD59-A6C34878D82A}">
                    <a16:rowId xmlns:a16="http://schemas.microsoft.com/office/drawing/2014/main" val="4097043327"/>
                  </a:ext>
                </a:extLst>
              </a:tr>
              <a:tr h="537882">
                <a:tc>
                  <a:txBody>
                    <a:bodyPr/>
                    <a:lstStyle/>
                    <a:p>
                      <a:pPr algn="ctr"/>
                      <a:r>
                        <a:rPr lang="en-US" dirty="0"/>
                        <a:t>0</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1</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2</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3</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4</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5</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6</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7</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8</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9</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10</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989251847"/>
                  </a:ext>
                </a:extLst>
              </a:tr>
            </a:tbl>
          </a:graphicData>
        </a:graphic>
      </p:graphicFrame>
      <p:graphicFrame>
        <p:nvGraphicFramePr>
          <p:cNvPr id="42" name="Table 41"/>
          <p:cNvGraphicFramePr>
            <a:graphicFrameLocks noGrp="1"/>
          </p:cNvGraphicFramePr>
          <p:nvPr>
            <p:extLst/>
          </p:nvPr>
        </p:nvGraphicFramePr>
        <p:xfrm>
          <a:off x="2285995" y="2473384"/>
          <a:ext cx="8737245" cy="1223683"/>
        </p:xfrm>
        <a:graphic>
          <a:graphicData uri="http://schemas.openxmlformats.org/drawingml/2006/table">
            <a:tbl>
              <a:tblPr>
                <a:noFill/>
                <a:tableStyleId>{69C7853C-536D-4A76-A0AE-DD22124D55A5}</a:tableStyleId>
              </a:tblPr>
              <a:tblGrid>
                <a:gridCol w="794295">
                  <a:extLst>
                    <a:ext uri="{9D8B030D-6E8A-4147-A177-3AD203B41FA5}">
                      <a16:colId xmlns:a16="http://schemas.microsoft.com/office/drawing/2014/main" val="139172054"/>
                    </a:ext>
                  </a:extLst>
                </a:gridCol>
                <a:gridCol w="794295">
                  <a:extLst>
                    <a:ext uri="{9D8B030D-6E8A-4147-A177-3AD203B41FA5}">
                      <a16:colId xmlns:a16="http://schemas.microsoft.com/office/drawing/2014/main" val="851912493"/>
                    </a:ext>
                  </a:extLst>
                </a:gridCol>
                <a:gridCol w="794295">
                  <a:extLst>
                    <a:ext uri="{9D8B030D-6E8A-4147-A177-3AD203B41FA5}">
                      <a16:colId xmlns:a16="http://schemas.microsoft.com/office/drawing/2014/main" val="624696400"/>
                    </a:ext>
                  </a:extLst>
                </a:gridCol>
                <a:gridCol w="794295">
                  <a:extLst>
                    <a:ext uri="{9D8B030D-6E8A-4147-A177-3AD203B41FA5}">
                      <a16:colId xmlns:a16="http://schemas.microsoft.com/office/drawing/2014/main" val="2576820211"/>
                    </a:ext>
                  </a:extLst>
                </a:gridCol>
                <a:gridCol w="794295">
                  <a:extLst>
                    <a:ext uri="{9D8B030D-6E8A-4147-A177-3AD203B41FA5}">
                      <a16:colId xmlns:a16="http://schemas.microsoft.com/office/drawing/2014/main" val="731325603"/>
                    </a:ext>
                  </a:extLst>
                </a:gridCol>
                <a:gridCol w="794295">
                  <a:extLst>
                    <a:ext uri="{9D8B030D-6E8A-4147-A177-3AD203B41FA5}">
                      <a16:colId xmlns:a16="http://schemas.microsoft.com/office/drawing/2014/main" val="1674204123"/>
                    </a:ext>
                  </a:extLst>
                </a:gridCol>
                <a:gridCol w="794295">
                  <a:extLst>
                    <a:ext uri="{9D8B030D-6E8A-4147-A177-3AD203B41FA5}">
                      <a16:colId xmlns:a16="http://schemas.microsoft.com/office/drawing/2014/main" val="2801615452"/>
                    </a:ext>
                  </a:extLst>
                </a:gridCol>
                <a:gridCol w="794295">
                  <a:extLst>
                    <a:ext uri="{9D8B030D-6E8A-4147-A177-3AD203B41FA5}">
                      <a16:colId xmlns:a16="http://schemas.microsoft.com/office/drawing/2014/main" val="2139135270"/>
                    </a:ext>
                  </a:extLst>
                </a:gridCol>
                <a:gridCol w="794295">
                  <a:extLst>
                    <a:ext uri="{9D8B030D-6E8A-4147-A177-3AD203B41FA5}">
                      <a16:colId xmlns:a16="http://schemas.microsoft.com/office/drawing/2014/main" val="4044512946"/>
                    </a:ext>
                  </a:extLst>
                </a:gridCol>
                <a:gridCol w="794295">
                  <a:extLst>
                    <a:ext uri="{9D8B030D-6E8A-4147-A177-3AD203B41FA5}">
                      <a16:colId xmlns:a16="http://schemas.microsoft.com/office/drawing/2014/main" val="838200756"/>
                    </a:ext>
                  </a:extLst>
                </a:gridCol>
                <a:gridCol w="794295">
                  <a:extLst>
                    <a:ext uri="{9D8B030D-6E8A-4147-A177-3AD203B41FA5}">
                      <a16:colId xmlns:a16="http://schemas.microsoft.com/office/drawing/2014/main" val="3064941616"/>
                    </a:ext>
                  </a:extLst>
                </a:gridCol>
              </a:tblGrid>
              <a:tr h="685800">
                <a:tc>
                  <a:txBody>
                    <a:bodyPr/>
                    <a:lstStyle/>
                    <a:p>
                      <a:pPr algn="ctr"/>
                      <a:r>
                        <a:rPr lang="en-US" dirty="0"/>
                        <a:t>0</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1</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1</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0</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0</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1</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1</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0</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2</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1</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0</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extLst>
                  <a:ext uri="{0D108BD9-81ED-4DB2-BD59-A6C34878D82A}">
                    <a16:rowId xmlns:a16="http://schemas.microsoft.com/office/drawing/2014/main" val="4097043327"/>
                  </a:ext>
                </a:extLst>
              </a:tr>
              <a:tr h="537883">
                <a:tc>
                  <a:txBody>
                    <a:bodyPr/>
                    <a:lstStyle/>
                    <a:p>
                      <a:pPr algn="ctr"/>
                      <a:r>
                        <a:rPr lang="en-US" dirty="0"/>
                        <a:t>0</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1</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2</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3</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4</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5</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6</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7</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8</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9</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10</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989251847"/>
                  </a:ext>
                </a:extLst>
              </a:tr>
            </a:tbl>
          </a:graphicData>
        </a:graphic>
      </p:graphicFrame>
      <p:sp>
        <p:nvSpPr>
          <p:cNvPr id="2" name="Title 1"/>
          <p:cNvSpPr>
            <a:spLocks noGrp="1"/>
          </p:cNvSpPr>
          <p:nvPr>
            <p:ph type="title"/>
          </p:nvPr>
        </p:nvSpPr>
        <p:spPr/>
        <p:txBody>
          <a:bodyPr/>
          <a:lstStyle/>
          <a:p>
            <a:r>
              <a:rPr lang="en-US" dirty="0"/>
              <a:t>Radix sort example (ones place)</a:t>
            </a:r>
          </a:p>
        </p:txBody>
      </p:sp>
      <p:graphicFrame>
        <p:nvGraphicFramePr>
          <p:cNvPr id="14" name="Table 13"/>
          <p:cNvGraphicFramePr>
            <a:graphicFrameLocks noGrp="1"/>
          </p:cNvGraphicFramePr>
          <p:nvPr>
            <p:extLst/>
          </p:nvPr>
        </p:nvGraphicFramePr>
        <p:xfrm>
          <a:off x="2311397" y="1563469"/>
          <a:ext cx="5537203" cy="685801"/>
        </p:xfrm>
        <a:graphic>
          <a:graphicData uri="http://schemas.openxmlformats.org/drawingml/2006/table">
            <a:tbl>
              <a:tblPr>
                <a:tableStyleId>{3C2FFA5D-87B4-456A-9821-1D502468CF0F}</a:tableStyleId>
              </a:tblPr>
              <a:tblGrid>
                <a:gridCol w="791029">
                  <a:extLst>
                    <a:ext uri="{9D8B030D-6E8A-4147-A177-3AD203B41FA5}">
                      <a16:colId xmlns:a16="http://schemas.microsoft.com/office/drawing/2014/main" val="139172054"/>
                    </a:ext>
                  </a:extLst>
                </a:gridCol>
                <a:gridCol w="791029">
                  <a:extLst>
                    <a:ext uri="{9D8B030D-6E8A-4147-A177-3AD203B41FA5}">
                      <a16:colId xmlns:a16="http://schemas.microsoft.com/office/drawing/2014/main" val="851912493"/>
                    </a:ext>
                  </a:extLst>
                </a:gridCol>
                <a:gridCol w="791029">
                  <a:extLst>
                    <a:ext uri="{9D8B030D-6E8A-4147-A177-3AD203B41FA5}">
                      <a16:colId xmlns:a16="http://schemas.microsoft.com/office/drawing/2014/main" val="624696400"/>
                    </a:ext>
                  </a:extLst>
                </a:gridCol>
                <a:gridCol w="791029">
                  <a:extLst>
                    <a:ext uri="{9D8B030D-6E8A-4147-A177-3AD203B41FA5}">
                      <a16:colId xmlns:a16="http://schemas.microsoft.com/office/drawing/2014/main" val="2576820211"/>
                    </a:ext>
                  </a:extLst>
                </a:gridCol>
                <a:gridCol w="791029">
                  <a:extLst>
                    <a:ext uri="{9D8B030D-6E8A-4147-A177-3AD203B41FA5}">
                      <a16:colId xmlns:a16="http://schemas.microsoft.com/office/drawing/2014/main" val="731325603"/>
                    </a:ext>
                  </a:extLst>
                </a:gridCol>
                <a:gridCol w="791029">
                  <a:extLst>
                    <a:ext uri="{9D8B030D-6E8A-4147-A177-3AD203B41FA5}">
                      <a16:colId xmlns:a16="http://schemas.microsoft.com/office/drawing/2014/main" val="1674204123"/>
                    </a:ext>
                  </a:extLst>
                </a:gridCol>
                <a:gridCol w="791029">
                  <a:extLst>
                    <a:ext uri="{9D8B030D-6E8A-4147-A177-3AD203B41FA5}">
                      <a16:colId xmlns:a16="http://schemas.microsoft.com/office/drawing/2014/main" val="2801615452"/>
                    </a:ext>
                  </a:extLst>
                </a:gridCol>
              </a:tblGrid>
              <a:tr h="685801">
                <a:tc>
                  <a:txBody>
                    <a:bodyPr/>
                    <a:lstStyle/>
                    <a:p>
                      <a:pPr algn="ctr"/>
                      <a:r>
                        <a:rPr lang="en-US" dirty="0"/>
                        <a:t>7</a:t>
                      </a:r>
                    </a:p>
                  </a:txBody>
                  <a:tcPr anchor="ctr"/>
                </a:tc>
                <a:tc>
                  <a:txBody>
                    <a:bodyPr/>
                    <a:lstStyle/>
                    <a:p>
                      <a:pPr algn="ctr"/>
                      <a:r>
                        <a:rPr lang="en-US" dirty="0"/>
                        <a:t>45</a:t>
                      </a:r>
                    </a:p>
                  </a:txBody>
                  <a:tcPr anchor="ctr"/>
                </a:tc>
                <a:tc>
                  <a:txBody>
                    <a:bodyPr/>
                    <a:lstStyle/>
                    <a:p>
                      <a:pPr algn="ctr"/>
                      <a:r>
                        <a:rPr lang="en-US" dirty="0"/>
                        <a:t>0</a:t>
                      </a:r>
                    </a:p>
                  </a:txBody>
                  <a:tcPr anchor="ctr"/>
                </a:tc>
                <a:tc>
                  <a:txBody>
                    <a:bodyPr/>
                    <a:lstStyle/>
                    <a:p>
                      <a:pPr algn="ctr"/>
                      <a:r>
                        <a:rPr lang="en-US" dirty="0"/>
                        <a:t>54</a:t>
                      </a:r>
                    </a:p>
                  </a:txBody>
                  <a:tcPr anchor="ctr"/>
                </a:tc>
                <a:tc>
                  <a:txBody>
                    <a:bodyPr/>
                    <a:lstStyle/>
                    <a:p>
                      <a:pPr algn="ctr"/>
                      <a:r>
                        <a:rPr lang="en-US" dirty="0"/>
                        <a:t>37</a:t>
                      </a:r>
                    </a:p>
                  </a:txBody>
                  <a:tcPr anchor="ctr"/>
                </a:tc>
                <a:tc>
                  <a:txBody>
                    <a:bodyPr/>
                    <a:lstStyle/>
                    <a:p>
                      <a:pPr algn="ctr"/>
                      <a:r>
                        <a:rPr lang="en-US" dirty="0"/>
                        <a:t>108</a:t>
                      </a:r>
                    </a:p>
                  </a:txBody>
                  <a:tcPr anchor="ctr"/>
                </a:tc>
                <a:tc>
                  <a:txBody>
                    <a:bodyPr/>
                    <a:lstStyle/>
                    <a:p>
                      <a:pPr algn="ctr"/>
                      <a:r>
                        <a:rPr lang="en-US" dirty="0"/>
                        <a:t>51</a:t>
                      </a:r>
                    </a:p>
                  </a:txBody>
                  <a:tcPr anchor="ctr"/>
                </a:tc>
                <a:extLst>
                  <a:ext uri="{0D108BD9-81ED-4DB2-BD59-A6C34878D82A}">
                    <a16:rowId xmlns:a16="http://schemas.microsoft.com/office/drawing/2014/main" val="4097043327"/>
                  </a:ext>
                </a:extLst>
              </a:tr>
            </a:tbl>
          </a:graphicData>
        </a:graphic>
      </p:graphicFrame>
      <p:sp>
        <p:nvSpPr>
          <p:cNvPr id="15" name="TextBox 14"/>
          <p:cNvSpPr txBox="1"/>
          <p:nvPr/>
        </p:nvSpPr>
        <p:spPr>
          <a:xfrm>
            <a:off x="454643" y="1721703"/>
            <a:ext cx="1676400" cy="369332"/>
          </a:xfrm>
          <a:prstGeom prst="rect">
            <a:avLst/>
          </a:prstGeom>
          <a:noFill/>
        </p:spPr>
        <p:txBody>
          <a:bodyPr wrap="square" rtlCol="0">
            <a:spAutoFit/>
          </a:bodyPr>
          <a:lstStyle/>
          <a:p>
            <a:pPr algn="r"/>
            <a:r>
              <a:rPr lang="en-US" dirty="0"/>
              <a:t>Array:</a:t>
            </a:r>
          </a:p>
        </p:txBody>
      </p:sp>
      <p:sp>
        <p:nvSpPr>
          <p:cNvPr id="44" name="TextBox 43"/>
          <p:cNvSpPr txBox="1"/>
          <p:nvPr/>
        </p:nvSpPr>
        <p:spPr>
          <a:xfrm>
            <a:off x="454643" y="2436660"/>
            <a:ext cx="1676400" cy="646331"/>
          </a:xfrm>
          <a:prstGeom prst="rect">
            <a:avLst/>
          </a:prstGeom>
          <a:noFill/>
        </p:spPr>
        <p:txBody>
          <a:bodyPr wrap="square" rtlCol="0">
            <a:spAutoFit/>
          </a:bodyPr>
          <a:lstStyle/>
          <a:p>
            <a:pPr algn="r"/>
            <a:r>
              <a:rPr lang="en-US" dirty="0"/>
              <a:t>Digit counts:</a:t>
            </a:r>
          </a:p>
          <a:p>
            <a:pPr algn="r"/>
            <a:r>
              <a:rPr lang="en-US" dirty="0"/>
              <a:t>(Shifted by 1)</a:t>
            </a:r>
          </a:p>
        </p:txBody>
      </p:sp>
      <p:sp>
        <p:nvSpPr>
          <p:cNvPr id="46" name="TextBox 45"/>
          <p:cNvSpPr txBox="1"/>
          <p:nvPr/>
        </p:nvSpPr>
        <p:spPr>
          <a:xfrm>
            <a:off x="454643" y="3736538"/>
            <a:ext cx="1676400" cy="646331"/>
          </a:xfrm>
          <a:prstGeom prst="rect">
            <a:avLst/>
          </a:prstGeom>
          <a:noFill/>
        </p:spPr>
        <p:txBody>
          <a:bodyPr wrap="square" rtlCol="0">
            <a:spAutoFit/>
          </a:bodyPr>
          <a:lstStyle/>
          <a:p>
            <a:pPr algn="r"/>
            <a:r>
              <a:rPr lang="en-US" dirty="0"/>
              <a:t>Summed digit counts:</a:t>
            </a:r>
          </a:p>
        </p:txBody>
      </p:sp>
      <p:sp>
        <p:nvSpPr>
          <p:cNvPr id="48" name="TextBox 47"/>
          <p:cNvSpPr txBox="1"/>
          <p:nvPr/>
        </p:nvSpPr>
        <p:spPr>
          <a:xfrm>
            <a:off x="454643" y="4800600"/>
            <a:ext cx="1676400" cy="646331"/>
          </a:xfrm>
          <a:prstGeom prst="rect">
            <a:avLst/>
          </a:prstGeom>
          <a:noFill/>
        </p:spPr>
        <p:txBody>
          <a:bodyPr wrap="square" rtlCol="0">
            <a:spAutoFit/>
          </a:bodyPr>
          <a:lstStyle/>
          <a:p>
            <a:pPr algn="r"/>
            <a:r>
              <a:rPr lang="en-US" dirty="0"/>
              <a:t>Scratch regions:</a:t>
            </a:r>
          </a:p>
        </p:txBody>
      </p:sp>
      <p:graphicFrame>
        <p:nvGraphicFramePr>
          <p:cNvPr id="49" name="Table 48"/>
          <p:cNvGraphicFramePr>
            <a:graphicFrameLocks noGrp="1"/>
          </p:cNvGraphicFramePr>
          <p:nvPr>
            <p:extLst/>
          </p:nvPr>
        </p:nvGraphicFramePr>
        <p:xfrm>
          <a:off x="2274708" y="3697069"/>
          <a:ext cx="8737245" cy="685800"/>
        </p:xfrm>
        <a:graphic>
          <a:graphicData uri="http://schemas.openxmlformats.org/drawingml/2006/table">
            <a:tbl>
              <a:tblPr>
                <a:noFill/>
                <a:tableStyleId>{69C7853C-536D-4A76-A0AE-DD22124D55A5}</a:tableStyleId>
              </a:tblPr>
              <a:tblGrid>
                <a:gridCol w="794295">
                  <a:extLst>
                    <a:ext uri="{9D8B030D-6E8A-4147-A177-3AD203B41FA5}">
                      <a16:colId xmlns:a16="http://schemas.microsoft.com/office/drawing/2014/main" val="139172054"/>
                    </a:ext>
                  </a:extLst>
                </a:gridCol>
                <a:gridCol w="794295">
                  <a:extLst>
                    <a:ext uri="{9D8B030D-6E8A-4147-A177-3AD203B41FA5}">
                      <a16:colId xmlns:a16="http://schemas.microsoft.com/office/drawing/2014/main" val="851912493"/>
                    </a:ext>
                  </a:extLst>
                </a:gridCol>
                <a:gridCol w="794295">
                  <a:extLst>
                    <a:ext uri="{9D8B030D-6E8A-4147-A177-3AD203B41FA5}">
                      <a16:colId xmlns:a16="http://schemas.microsoft.com/office/drawing/2014/main" val="624696400"/>
                    </a:ext>
                  </a:extLst>
                </a:gridCol>
                <a:gridCol w="794295">
                  <a:extLst>
                    <a:ext uri="{9D8B030D-6E8A-4147-A177-3AD203B41FA5}">
                      <a16:colId xmlns:a16="http://schemas.microsoft.com/office/drawing/2014/main" val="2576820211"/>
                    </a:ext>
                  </a:extLst>
                </a:gridCol>
                <a:gridCol w="794295">
                  <a:extLst>
                    <a:ext uri="{9D8B030D-6E8A-4147-A177-3AD203B41FA5}">
                      <a16:colId xmlns:a16="http://schemas.microsoft.com/office/drawing/2014/main" val="731325603"/>
                    </a:ext>
                  </a:extLst>
                </a:gridCol>
                <a:gridCol w="794295">
                  <a:extLst>
                    <a:ext uri="{9D8B030D-6E8A-4147-A177-3AD203B41FA5}">
                      <a16:colId xmlns:a16="http://schemas.microsoft.com/office/drawing/2014/main" val="1674204123"/>
                    </a:ext>
                  </a:extLst>
                </a:gridCol>
                <a:gridCol w="794295">
                  <a:extLst>
                    <a:ext uri="{9D8B030D-6E8A-4147-A177-3AD203B41FA5}">
                      <a16:colId xmlns:a16="http://schemas.microsoft.com/office/drawing/2014/main" val="2801615452"/>
                    </a:ext>
                  </a:extLst>
                </a:gridCol>
                <a:gridCol w="794295">
                  <a:extLst>
                    <a:ext uri="{9D8B030D-6E8A-4147-A177-3AD203B41FA5}">
                      <a16:colId xmlns:a16="http://schemas.microsoft.com/office/drawing/2014/main" val="2139135270"/>
                    </a:ext>
                  </a:extLst>
                </a:gridCol>
                <a:gridCol w="794295">
                  <a:extLst>
                    <a:ext uri="{9D8B030D-6E8A-4147-A177-3AD203B41FA5}">
                      <a16:colId xmlns:a16="http://schemas.microsoft.com/office/drawing/2014/main" val="4044512946"/>
                    </a:ext>
                  </a:extLst>
                </a:gridCol>
                <a:gridCol w="794295">
                  <a:extLst>
                    <a:ext uri="{9D8B030D-6E8A-4147-A177-3AD203B41FA5}">
                      <a16:colId xmlns:a16="http://schemas.microsoft.com/office/drawing/2014/main" val="838200756"/>
                    </a:ext>
                  </a:extLst>
                </a:gridCol>
                <a:gridCol w="794295">
                  <a:extLst>
                    <a:ext uri="{9D8B030D-6E8A-4147-A177-3AD203B41FA5}">
                      <a16:colId xmlns:a16="http://schemas.microsoft.com/office/drawing/2014/main" val="3064941616"/>
                    </a:ext>
                  </a:extLst>
                </a:gridCol>
              </a:tblGrid>
              <a:tr h="685800">
                <a:tc>
                  <a:txBody>
                    <a:bodyPr/>
                    <a:lstStyle/>
                    <a:p>
                      <a:pPr algn="ctr"/>
                      <a:r>
                        <a:rPr lang="en-US" b="1" dirty="0"/>
                        <a:t>0</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b="1" dirty="0"/>
                        <a:t>1</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2</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2</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b="1" dirty="0"/>
                        <a:t>2</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b="1" dirty="0"/>
                        <a:t>3</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4</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b="1" dirty="0"/>
                        <a:t>4</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b="1" dirty="0"/>
                        <a:t>6</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7</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7</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extLst>
                  <a:ext uri="{0D108BD9-81ED-4DB2-BD59-A6C34878D82A}">
                    <a16:rowId xmlns:a16="http://schemas.microsoft.com/office/drawing/2014/main" val="4097043327"/>
                  </a:ext>
                </a:extLst>
              </a:tr>
            </a:tbl>
          </a:graphicData>
        </a:graphic>
      </p:graphicFrame>
      <p:graphicFrame>
        <p:nvGraphicFramePr>
          <p:cNvPr id="50" name="Table 49"/>
          <p:cNvGraphicFramePr>
            <a:graphicFrameLocks noGrp="1"/>
          </p:cNvGraphicFramePr>
          <p:nvPr>
            <p:extLst/>
          </p:nvPr>
        </p:nvGraphicFramePr>
        <p:xfrm>
          <a:off x="2209800" y="4724400"/>
          <a:ext cx="5560065" cy="1223683"/>
        </p:xfrm>
        <a:graphic>
          <a:graphicData uri="http://schemas.openxmlformats.org/drawingml/2006/table">
            <a:tbl>
              <a:tblPr>
                <a:noFill/>
                <a:tableStyleId>{69C7853C-536D-4A76-A0AE-DD22124D55A5}</a:tableStyleId>
              </a:tblPr>
              <a:tblGrid>
                <a:gridCol w="794295">
                  <a:extLst>
                    <a:ext uri="{9D8B030D-6E8A-4147-A177-3AD203B41FA5}">
                      <a16:colId xmlns:a16="http://schemas.microsoft.com/office/drawing/2014/main" val="139172054"/>
                    </a:ext>
                  </a:extLst>
                </a:gridCol>
                <a:gridCol w="794295">
                  <a:extLst>
                    <a:ext uri="{9D8B030D-6E8A-4147-A177-3AD203B41FA5}">
                      <a16:colId xmlns:a16="http://schemas.microsoft.com/office/drawing/2014/main" val="851912493"/>
                    </a:ext>
                  </a:extLst>
                </a:gridCol>
                <a:gridCol w="794295">
                  <a:extLst>
                    <a:ext uri="{9D8B030D-6E8A-4147-A177-3AD203B41FA5}">
                      <a16:colId xmlns:a16="http://schemas.microsoft.com/office/drawing/2014/main" val="624696400"/>
                    </a:ext>
                  </a:extLst>
                </a:gridCol>
                <a:gridCol w="794295">
                  <a:extLst>
                    <a:ext uri="{9D8B030D-6E8A-4147-A177-3AD203B41FA5}">
                      <a16:colId xmlns:a16="http://schemas.microsoft.com/office/drawing/2014/main" val="2576820211"/>
                    </a:ext>
                  </a:extLst>
                </a:gridCol>
                <a:gridCol w="794295">
                  <a:extLst>
                    <a:ext uri="{9D8B030D-6E8A-4147-A177-3AD203B41FA5}">
                      <a16:colId xmlns:a16="http://schemas.microsoft.com/office/drawing/2014/main" val="731325603"/>
                    </a:ext>
                  </a:extLst>
                </a:gridCol>
                <a:gridCol w="794295">
                  <a:extLst>
                    <a:ext uri="{9D8B030D-6E8A-4147-A177-3AD203B41FA5}">
                      <a16:colId xmlns:a16="http://schemas.microsoft.com/office/drawing/2014/main" val="1674204123"/>
                    </a:ext>
                  </a:extLst>
                </a:gridCol>
                <a:gridCol w="794295">
                  <a:extLst>
                    <a:ext uri="{9D8B030D-6E8A-4147-A177-3AD203B41FA5}">
                      <a16:colId xmlns:a16="http://schemas.microsoft.com/office/drawing/2014/main" val="2801615452"/>
                    </a:ext>
                  </a:extLst>
                </a:gridCol>
              </a:tblGrid>
              <a:tr h="685800">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tx2">
                        <a:lumMod val="40000"/>
                        <a:lumOff val="60000"/>
                      </a:schemeClr>
                    </a:soli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2">
                        <a:lumMod val="40000"/>
                        <a:lumOff val="60000"/>
                      </a:schemeClr>
                    </a:soli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lumMod val="40000"/>
                        <a:lumOff val="60000"/>
                      </a:schemeClr>
                    </a:soli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4">
                        <a:lumMod val="40000"/>
                        <a:lumOff val="60000"/>
                      </a:schemeClr>
                    </a:soli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5">
                        <a:lumMod val="40000"/>
                        <a:lumOff val="60000"/>
                      </a:schemeClr>
                    </a:soli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5">
                        <a:lumMod val="40000"/>
                        <a:lumOff val="60000"/>
                      </a:schemeClr>
                    </a:soli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4097043327"/>
                  </a:ext>
                </a:extLst>
              </a:tr>
              <a:tr h="537883">
                <a:tc>
                  <a:txBody>
                    <a:bodyPr/>
                    <a:lstStyle/>
                    <a:p>
                      <a:pPr algn="ctr"/>
                      <a:r>
                        <a:rPr lang="en-US" dirty="0"/>
                        <a:t>0</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1</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2</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3</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4</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5</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6</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989251847"/>
                  </a:ext>
                </a:extLst>
              </a:tr>
            </a:tbl>
          </a:graphicData>
        </a:graphic>
      </p:graphicFrame>
      <p:sp>
        <p:nvSpPr>
          <p:cNvPr id="51" name="TextBox 50"/>
          <p:cNvSpPr txBox="1"/>
          <p:nvPr/>
        </p:nvSpPr>
        <p:spPr>
          <a:xfrm>
            <a:off x="685800" y="5943600"/>
            <a:ext cx="1447778" cy="646331"/>
          </a:xfrm>
          <a:prstGeom prst="rect">
            <a:avLst/>
          </a:prstGeom>
          <a:noFill/>
        </p:spPr>
        <p:txBody>
          <a:bodyPr wrap="square" rtlCol="0">
            <a:spAutoFit/>
          </a:bodyPr>
          <a:lstStyle/>
          <a:p>
            <a:pPr algn="r"/>
            <a:r>
              <a:rPr lang="en-US" dirty="0"/>
              <a:t>Scratch filled:</a:t>
            </a:r>
          </a:p>
        </p:txBody>
      </p:sp>
      <p:graphicFrame>
        <p:nvGraphicFramePr>
          <p:cNvPr id="52" name="Table 51"/>
          <p:cNvGraphicFramePr>
            <a:graphicFrameLocks noGrp="1"/>
          </p:cNvGraphicFramePr>
          <p:nvPr>
            <p:extLst/>
          </p:nvPr>
        </p:nvGraphicFramePr>
        <p:xfrm>
          <a:off x="2212335" y="5948083"/>
          <a:ext cx="5560065" cy="685800"/>
        </p:xfrm>
        <a:graphic>
          <a:graphicData uri="http://schemas.openxmlformats.org/drawingml/2006/table">
            <a:tbl>
              <a:tblPr>
                <a:noFill/>
                <a:tableStyleId>{69C7853C-536D-4A76-A0AE-DD22124D55A5}</a:tableStyleId>
              </a:tblPr>
              <a:tblGrid>
                <a:gridCol w="794295">
                  <a:extLst>
                    <a:ext uri="{9D8B030D-6E8A-4147-A177-3AD203B41FA5}">
                      <a16:colId xmlns:a16="http://schemas.microsoft.com/office/drawing/2014/main" val="139172054"/>
                    </a:ext>
                  </a:extLst>
                </a:gridCol>
                <a:gridCol w="794295">
                  <a:extLst>
                    <a:ext uri="{9D8B030D-6E8A-4147-A177-3AD203B41FA5}">
                      <a16:colId xmlns:a16="http://schemas.microsoft.com/office/drawing/2014/main" val="851912493"/>
                    </a:ext>
                  </a:extLst>
                </a:gridCol>
                <a:gridCol w="794295">
                  <a:extLst>
                    <a:ext uri="{9D8B030D-6E8A-4147-A177-3AD203B41FA5}">
                      <a16:colId xmlns:a16="http://schemas.microsoft.com/office/drawing/2014/main" val="624696400"/>
                    </a:ext>
                  </a:extLst>
                </a:gridCol>
                <a:gridCol w="794295">
                  <a:extLst>
                    <a:ext uri="{9D8B030D-6E8A-4147-A177-3AD203B41FA5}">
                      <a16:colId xmlns:a16="http://schemas.microsoft.com/office/drawing/2014/main" val="2576820211"/>
                    </a:ext>
                  </a:extLst>
                </a:gridCol>
                <a:gridCol w="794295">
                  <a:extLst>
                    <a:ext uri="{9D8B030D-6E8A-4147-A177-3AD203B41FA5}">
                      <a16:colId xmlns:a16="http://schemas.microsoft.com/office/drawing/2014/main" val="731325603"/>
                    </a:ext>
                  </a:extLst>
                </a:gridCol>
                <a:gridCol w="794295">
                  <a:extLst>
                    <a:ext uri="{9D8B030D-6E8A-4147-A177-3AD203B41FA5}">
                      <a16:colId xmlns:a16="http://schemas.microsoft.com/office/drawing/2014/main" val="1674204123"/>
                    </a:ext>
                  </a:extLst>
                </a:gridCol>
                <a:gridCol w="794295">
                  <a:extLst>
                    <a:ext uri="{9D8B030D-6E8A-4147-A177-3AD203B41FA5}">
                      <a16:colId xmlns:a16="http://schemas.microsoft.com/office/drawing/2014/main" val="2801615452"/>
                    </a:ext>
                  </a:extLst>
                </a:gridCol>
              </a:tblGrid>
              <a:tr h="685800">
                <a:tc>
                  <a:txBody>
                    <a:bodyPr/>
                    <a:lstStyle/>
                    <a:p>
                      <a:pPr algn="ctr"/>
                      <a:r>
                        <a:rPr lang="en-US" dirty="0"/>
                        <a:t>0</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tx2">
                        <a:lumMod val="40000"/>
                        <a:lumOff val="60000"/>
                      </a:schemeClr>
                    </a:solidFill>
                  </a:tcPr>
                </a:tc>
                <a:tc>
                  <a:txBody>
                    <a:bodyPr/>
                    <a:lstStyle/>
                    <a:p>
                      <a:pPr algn="ctr"/>
                      <a:r>
                        <a:rPr lang="en-US" dirty="0"/>
                        <a:t>51</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2">
                        <a:lumMod val="40000"/>
                        <a:lumOff val="60000"/>
                      </a:schemeClr>
                    </a:solidFill>
                  </a:tcPr>
                </a:tc>
                <a:tc>
                  <a:txBody>
                    <a:bodyPr/>
                    <a:lstStyle/>
                    <a:p>
                      <a:pPr algn="ctr"/>
                      <a:r>
                        <a:rPr lang="en-US" dirty="0"/>
                        <a:t>54</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lumMod val="40000"/>
                        <a:lumOff val="60000"/>
                      </a:schemeClr>
                    </a:solidFill>
                  </a:tcPr>
                </a:tc>
                <a:tc>
                  <a:txBody>
                    <a:bodyPr/>
                    <a:lstStyle/>
                    <a:p>
                      <a:pPr algn="ctr"/>
                      <a:r>
                        <a:rPr lang="en-US" dirty="0"/>
                        <a:t>45</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4">
                        <a:lumMod val="40000"/>
                        <a:lumOff val="60000"/>
                      </a:schemeClr>
                    </a:solidFill>
                  </a:tcPr>
                </a:tc>
                <a:tc>
                  <a:txBody>
                    <a:bodyPr/>
                    <a:lstStyle/>
                    <a:p>
                      <a:pPr algn="ctr"/>
                      <a:r>
                        <a:rPr lang="en-US" dirty="0"/>
                        <a:t>7</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5">
                        <a:lumMod val="40000"/>
                        <a:lumOff val="60000"/>
                      </a:schemeClr>
                    </a:solidFill>
                  </a:tcPr>
                </a:tc>
                <a:tc>
                  <a:txBody>
                    <a:bodyPr/>
                    <a:lstStyle/>
                    <a:p>
                      <a:pPr algn="ctr"/>
                      <a:r>
                        <a:rPr lang="en-US" dirty="0"/>
                        <a:t>37</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5">
                        <a:lumMod val="40000"/>
                        <a:lumOff val="60000"/>
                      </a:schemeClr>
                    </a:solidFill>
                  </a:tcPr>
                </a:tc>
                <a:tc>
                  <a:txBody>
                    <a:bodyPr/>
                    <a:lstStyle/>
                    <a:p>
                      <a:pPr algn="ctr"/>
                      <a:r>
                        <a:rPr lang="en-US" dirty="0"/>
                        <a:t>108</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4097043327"/>
                  </a:ext>
                </a:extLst>
              </a:tr>
            </a:tbl>
          </a:graphicData>
        </a:graphic>
      </p:graphicFrame>
      <p:sp>
        <p:nvSpPr>
          <p:cNvPr id="16" name="Curved Left Arrow 15"/>
          <p:cNvSpPr/>
          <p:nvPr/>
        </p:nvSpPr>
        <p:spPr>
          <a:xfrm>
            <a:off x="11201400" y="2819400"/>
            <a:ext cx="457200" cy="1295400"/>
          </a:xfrm>
          <a:prstGeom prst="curved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54" name="Curved Left Arrow 53"/>
          <p:cNvSpPr/>
          <p:nvPr/>
        </p:nvSpPr>
        <p:spPr>
          <a:xfrm>
            <a:off x="7924800" y="5052048"/>
            <a:ext cx="457200" cy="1295400"/>
          </a:xfrm>
          <a:prstGeom prst="curved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163263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41"/>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4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48" grpId="0"/>
      <p:bldP spid="51" grpId="0"/>
      <p:bldP spid="16" grpId="0" animBg="1"/>
      <p:bldP spid="5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 name="Table 40"/>
          <p:cNvGraphicFramePr>
            <a:graphicFrameLocks noGrp="1"/>
          </p:cNvGraphicFramePr>
          <p:nvPr>
            <p:extLst/>
          </p:nvPr>
        </p:nvGraphicFramePr>
        <p:xfrm>
          <a:off x="2285995" y="2473387"/>
          <a:ext cx="8737245" cy="1223679"/>
        </p:xfrm>
        <a:graphic>
          <a:graphicData uri="http://schemas.openxmlformats.org/drawingml/2006/table">
            <a:tbl>
              <a:tblPr>
                <a:noFill/>
                <a:tableStyleId>{69C7853C-536D-4A76-A0AE-DD22124D55A5}</a:tableStyleId>
              </a:tblPr>
              <a:tblGrid>
                <a:gridCol w="794295">
                  <a:extLst>
                    <a:ext uri="{9D8B030D-6E8A-4147-A177-3AD203B41FA5}">
                      <a16:colId xmlns:a16="http://schemas.microsoft.com/office/drawing/2014/main" val="139172054"/>
                    </a:ext>
                  </a:extLst>
                </a:gridCol>
                <a:gridCol w="794295">
                  <a:extLst>
                    <a:ext uri="{9D8B030D-6E8A-4147-A177-3AD203B41FA5}">
                      <a16:colId xmlns:a16="http://schemas.microsoft.com/office/drawing/2014/main" val="851912493"/>
                    </a:ext>
                  </a:extLst>
                </a:gridCol>
                <a:gridCol w="794295">
                  <a:extLst>
                    <a:ext uri="{9D8B030D-6E8A-4147-A177-3AD203B41FA5}">
                      <a16:colId xmlns:a16="http://schemas.microsoft.com/office/drawing/2014/main" val="624696400"/>
                    </a:ext>
                  </a:extLst>
                </a:gridCol>
                <a:gridCol w="794295">
                  <a:extLst>
                    <a:ext uri="{9D8B030D-6E8A-4147-A177-3AD203B41FA5}">
                      <a16:colId xmlns:a16="http://schemas.microsoft.com/office/drawing/2014/main" val="2576820211"/>
                    </a:ext>
                  </a:extLst>
                </a:gridCol>
                <a:gridCol w="794295">
                  <a:extLst>
                    <a:ext uri="{9D8B030D-6E8A-4147-A177-3AD203B41FA5}">
                      <a16:colId xmlns:a16="http://schemas.microsoft.com/office/drawing/2014/main" val="731325603"/>
                    </a:ext>
                  </a:extLst>
                </a:gridCol>
                <a:gridCol w="794295">
                  <a:extLst>
                    <a:ext uri="{9D8B030D-6E8A-4147-A177-3AD203B41FA5}">
                      <a16:colId xmlns:a16="http://schemas.microsoft.com/office/drawing/2014/main" val="1674204123"/>
                    </a:ext>
                  </a:extLst>
                </a:gridCol>
                <a:gridCol w="794295">
                  <a:extLst>
                    <a:ext uri="{9D8B030D-6E8A-4147-A177-3AD203B41FA5}">
                      <a16:colId xmlns:a16="http://schemas.microsoft.com/office/drawing/2014/main" val="2801615452"/>
                    </a:ext>
                  </a:extLst>
                </a:gridCol>
                <a:gridCol w="794295">
                  <a:extLst>
                    <a:ext uri="{9D8B030D-6E8A-4147-A177-3AD203B41FA5}">
                      <a16:colId xmlns:a16="http://schemas.microsoft.com/office/drawing/2014/main" val="2139135270"/>
                    </a:ext>
                  </a:extLst>
                </a:gridCol>
                <a:gridCol w="794295">
                  <a:extLst>
                    <a:ext uri="{9D8B030D-6E8A-4147-A177-3AD203B41FA5}">
                      <a16:colId xmlns:a16="http://schemas.microsoft.com/office/drawing/2014/main" val="4044512946"/>
                    </a:ext>
                  </a:extLst>
                </a:gridCol>
                <a:gridCol w="794295">
                  <a:extLst>
                    <a:ext uri="{9D8B030D-6E8A-4147-A177-3AD203B41FA5}">
                      <a16:colId xmlns:a16="http://schemas.microsoft.com/office/drawing/2014/main" val="838200756"/>
                    </a:ext>
                  </a:extLst>
                </a:gridCol>
                <a:gridCol w="794295">
                  <a:extLst>
                    <a:ext uri="{9D8B030D-6E8A-4147-A177-3AD203B41FA5}">
                      <a16:colId xmlns:a16="http://schemas.microsoft.com/office/drawing/2014/main" val="3064941616"/>
                    </a:ext>
                  </a:extLst>
                </a:gridCol>
              </a:tblGrid>
              <a:tr h="685797">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extLst>
                  <a:ext uri="{0D108BD9-81ED-4DB2-BD59-A6C34878D82A}">
                    <a16:rowId xmlns:a16="http://schemas.microsoft.com/office/drawing/2014/main" val="4097043327"/>
                  </a:ext>
                </a:extLst>
              </a:tr>
              <a:tr h="537882">
                <a:tc>
                  <a:txBody>
                    <a:bodyPr/>
                    <a:lstStyle/>
                    <a:p>
                      <a:pPr algn="ctr"/>
                      <a:r>
                        <a:rPr lang="en-US" dirty="0"/>
                        <a:t>0</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1</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2</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3</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4</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5</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6</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7</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8</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9</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10</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989251847"/>
                  </a:ext>
                </a:extLst>
              </a:tr>
            </a:tbl>
          </a:graphicData>
        </a:graphic>
      </p:graphicFrame>
      <p:graphicFrame>
        <p:nvGraphicFramePr>
          <p:cNvPr id="42" name="Table 41"/>
          <p:cNvGraphicFramePr>
            <a:graphicFrameLocks noGrp="1"/>
          </p:cNvGraphicFramePr>
          <p:nvPr>
            <p:extLst/>
          </p:nvPr>
        </p:nvGraphicFramePr>
        <p:xfrm>
          <a:off x="2285995" y="2473384"/>
          <a:ext cx="8737245" cy="1223683"/>
        </p:xfrm>
        <a:graphic>
          <a:graphicData uri="http://schemas.openxmlformats.org/drawingml/2006/table">
            <a:tbl>
              <a:tblPr>
                <a:noFill/>
                <a:tableStyleId>{69C7853C-536D-4A76-A0AE-DD22124D55A5}</a:tableStyleId>
              </a:tblPr>
              <a:tblGrid>
                <a:gridCol w="794295">
                  <a:extLst>
                    <a:ext uri="{9D8B030D-6E8A-4147-A177-3AD203B41FA5}">
                      <a16:colId xmlns:a16="http://schemas.microsoft.com/office/drawing/2014/main" val="139172054"/>
                    </a:ext>
                  </a:extLst>
                </a:gridCol>
                <a:gridCol w="794295">
                  <a:extLst>
                    <a:ext uri="{9D8B030D-6E8A-4147-A177-3AD203B41FA5}">
                      <a16:colId xmlns:a16="http://schemas.microsoft.com/office/drawing/2014/main" val="851912493"/>
                    </a:ext>
                  </a:extLst>
                </a:gridCol>
                <a:gridCol w="794295">
                  <a:extLst>
                    <a:ext uri="{9D8B030D-6E8A-4147-A177-3AD203B41FA5}">
                      <a16:colId xmlns:a16="http://schemas.microsoft.com/office/drawing/2014/main" val="624696400"/>
                    </a:ext>
                  </a:extLst>
                </a:gridCol>
                <a:gridCol w="794295">
                  <a:extLst>
                    <a:ext uri="{9D8B030D-6E8A-4147-A177-3AD203B41FA5}">
                      <a16:colId xmlns:a16="http://schemas.microsoft.com/office/drawing/2014/main" val="2576820211"/>
                    </a:ext>
                  </a:extLst>
                </a:gridCol>
                <a:gridCol w="794295">
                  <a:extLst>
                    <a:ext uri="{9D8B030D-6E8A-4147-A177-3AD203B41FA5}">
                      <a16:colId xmlns:a16="http://schemas.microsoft.com/office/drawing/2014/main" val="731325603"/>
                    </a:ext>
                  </a:extLst>
                </a:gridCol>
                <a:gridCol w="794295">
                  <a:extLst>
                    <a:ext uri="{9D8B030D-6E8A-4147-A177-3AD203B41FA5}">
                      <a16:colId xmlns:a16="http://schemas.microsoft.com/office/drawing/2014/main" val="1674204123"/>
                    </a:ext>
                  </a:extLst>
                </a:gridCol>
                <a:gridCol w="794295">
                  <a:extLst>
                    <a:ext uri="{9D8B030D-6E8A-4147-A177-3AD203B41FA5}">
                      <a16:colId xmlns:a16="http://schemas.microsoft.com/office/drawing/2014/main" val="2801615452"/>
                    </a:ext>
                  </a:extLst>
                </a:gridCol>
                <a:gridCol w="794295">
                  <a:extLst>
                    <a:ext uri="{9D8B030D-6E8A-4147-A177-3AD203B41FA5}">
                      <a16:colId xmlns:a16="http://schemas.microsoft.com/office/drawing/2014/main" val="2139135270"/>
                    </a:ext>
                  </a:extLst>
                </a:gridCol>
                <a:gridCol w="794295">
                  <a:extLst>
                    <a:ext uri="{9D8B030D-6E8A-4147-A177-3AD203B41FA5}">
                      <a16:colId xmlns:a16="http://schemas.microsoft.com/office/drawing/2014/main" val="4044512946"/>
                    </a:ext>
                  </a:extLst>
                </a:gridCol>
                <a:gridCol w="794295">
                  <a:extLst>
                    <a:ext uri="{9D8B030D-6E8A-4147-A177-3AD203B41FA5}">
                      <a16:colId xmlns:a16="http://schemas.microsoft.com/office/drawing/2014/main" val="838200756"/>
                    </a:ext>
                  </a:extLst>
                </a:gridCol>
                <a:gridCol w="794295">
                  <a:extLst>
                    <a:ext uri="{9D8B030D-6E8A-4147-A177-3AD203B41FA5}">
                      <a16:colId xmlns:a16="http://schemas.microsoft.com/office/drawing/2014/main" val="3064941616"/>
                    </a:ext>
                  </a:extLst>
                </a:gridCol>
              </a:tblGrid>
              <a:tr h="685800">
                <a:tc>
                  <a:txBody>
                    <a:bodyPr/>
                    <a:lstStyle/>
                    <a:p>
                      <a:pPr algn="ctr"/>
                      <a:r>
                        <a:rPr lang="en-US" dirty="0"/>
                        <a:t>0</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3</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0</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0</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1</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1</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2</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0</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0</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0</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0</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extLst>
                  <a:ext uri="{0D108BD9-81ED-4DB2-BD59-A6C34878D82A}">
                    <a16:rowId xmlns:a16="http://schemas.microsoft.com/office/drawing/2014/main" val="4097043327"/>
                  </a:ext>
                </a:extLst>
              </a:tr>
              <a:tr h="537883">
                <a:tc>
                  <a:txBody>
                    <a:bodyPr/>
                    <a:lstStyle/>
                    <a:p>
                      <a:pPr algn="ctr"/>
                      <a:r>
                        <a:rPr lang="en-US" dirty="0"/>
                        <a:t>0</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1</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2</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3</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4</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5</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6</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7</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8</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9</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10</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989251847"/>
                  </a:ext>
                </a:extLst>
              </a:tr>
            </a:tbl>
          </a:graphicData>
        </a:graphic>
      </p:graphicFrame>
      <p:sp>
        <p:nvSpPr>
          <p:cNvPr id="2" name="Title 1"/>
          <p:cNvSpPr>
            <a:spLocks noGrp="1"/>
          </p:cNvSpPr>
          <p:nvPr>
            <p:ph type="title"/>
          </p:nvPr>
        </p:nvSpPr>
        <p:spPr/>
        <p:txBody>
          <a:bodyPr/>
          <a:lstStyle/>
          <a:p>
            <a:r>
              <a:rPr lang="en-US" dirty="0"/>
              <a:t>Radix sort example (tens place)</a:t>
            </a:r>
          </a:p>
        </p:txBody>
      </p:sp>
      <p:graphicFrame>
        <p:nvGraphicFramePr>
          <p:cNvPr id="14" name="Table 13"/>
          <p:cNvGraphicFramePr>
            <a:graphicFrameLocks noGrp="1"/>
          </p:cNvGraphicFramePr>
          <p:nvPr>
            <p:extLst/>
          </p:nvPr>
        </p:nvGraphicFramePr>
        <p:xfrm>
          <a:off x="2311397" y="1563469"/>
          <a:ext cx="5537203" cy="685801"/>
        </p:xfrm>
        <a:graphic>
          <a:graphicData uri="http://schemas.openxmlformats.org/drawingml/2006/table">
            <a:tbl>
              <a:tblPr>
                <a:tableStyleId>{3C2FFA5D-87B4-456A-9821-1D502468CF0F}</a:tableStyleId>
              </a:tblPr>
              <a:tblGrid>
                <a:gridCol w="791029">
                  <a:extLst>
                    <a:ext uri="{9D8B030D-6E8A-4147-A177-3AD203B41FA5}">
                      <a16:colId xmlns:a16="http://schemas.microsoft.com/office/drawing/2014/main" val="139172054"/>
                    </a:ext>
                  </a:extLst>
                </a:gridCol>
                <a:gridCol w="791029">
                  <a:extLst>
                    <a:ext uri="{9D8B030D-6E8A-4147-A177-3AD203B41FA5}">
                      <a16:colId xmlns:a16="http://schemas.microsoft.com/office/drawing/2014/main" val="851912493"/>
                    </a:ext>
                  </a:extLst>
                </a:gridCol>
                <a:gridCol w="791029">
                  <a:extLst>
                    <a:ext uri="{9D8B030D-6E8A-4147-A177-3AD203B41FA5}">
                      <a16:colId xmlns:a16="http://schemas.microsoft.com/office/drawing/2014/main" val="624696400"/>
                    </a:ext>
                  </a:extLst>
                </a:gridCol>
                <a:gridCol w="791029">
                  <a:extLst>
                    <a:ext uri="{9D8B030D-6E8A-4147-A177-3AD203B41FA5}">
                      <a16:colId xmlns:a16="http://schemas.microsoft.com/office/drawing/2014/main" val="2576820211"/>
                    </a:ext>
                  </a:extLst>
                </a:gridCol>
                <a:gridCol w="791029">
                  <a:extLst>
                    <a:ext uri="{9D8B030D-6E8A-4147-A177-3AD203B41FA5}">
                      <a16:colId xmlns:a16="http://schemas.microsoft.com/office/drawing/2014/main" val="731325603"/>
                    </a:ext>
                  </a:extLst>
                </a:gridCol>
                <a:gridCol w="791029">
                  <a:extLst>
                    <a:ext uri="{9D8B030D-6E8A-4147-A177-3AD203B41FA5}">
                      <a16:colId xmlns:a16="http://schemas.microsoft.com/office/drawing/2014/main" val="1674204123"/>
                    </a:ext>
                  </a:extLst>
                </a:gridCol>
                <a:gridCol w="791029">
                  <a:extLst>
                    <a:ext uri="{9D8B030D-6E8A-4147-A177-3AD203B41FA5}">
                      <a16:colId xmlns:a16="http://schemas.microsoft.com/office/drawing/2014/main" val="2801615452"/>
                    </a:ext>
                  </a:extLst>
                </a:gridCol>
              </a:tblGrid>
              <a:tr h="685801">
                <a:tc>
                  <a:txBody>
                    <a:bodyPr/>
                    <a:lstStyle/>
                    <a:p>
                      <a:pPr algn="ctr"/>
                      <a:r>
                        <a:rPr lang="en-US" dirty="0"/>
                        <a:t>0</a:t>
                      </a:r>
                    </a:p>
                  </a:txBody>
                  <a:tcPr anchor="ctr"/>
                </a:tc>
                <a:tc>
                  <a:txBody>
                    <a:bodyPr/>
                    <a:lstStyle/>
                    <a:p>
                      <a:pPr algn="ctr"/>
                      <a:r>
                        <a:rPr lang="en-US" dirty="0"/>
                        <a:t>51</a:t>
                      </a:r>
                    </a:p>
                  </a:txBody>
                  <a:tcPr anchor="ctr"/>
                </a:tc>
                <a:tc>
                  <a:txBody>
                    <a:bodyPr/>
                    <a:lstStyle/>
                    <a:p>
                      <a:pPr algn="ctr"/>
                      <a:r>
                        <a:rPr lang="en-US" dirty="0"/>
                        <a:t>54</a:t>
                      </a:r>
                    </a:p>
                  </a:txBody>
                  <a:tcPr anchor="ctr"/>
                </a:tc>
                <a:tc>
                  <a:txBody>
                    <a:bodyPr/>
                    <a:lstStyle/>
                    <a:p>
                      <a:pPr algn="ctr"/>
                      <a:r>
                        <a:rPr lang="en-US" dirty="0"/>
                        <a:t>45</a:t>
                      </a:r>
                    </a:p>
                  </a:txBody>
                  <a:tcPr anchor="ctr"/>
                </a:tc>
                <a:tc>
                  <a:txBody>
                    <a:bodyPr/>
                    <a:lstStyle/>
                    <a:p>
                      <a:pPr algn="ctr"/>
                      <a:r>
                        <a:rPr lang="en-US" dirty="0"/>
                        <a:t>7</a:t>
                      </a:r>
                    </a:p>
                  </a:txBody>
                  <a:tcPr anchor="ctr"/>
                </a:tc>
                <a:tc>
                  <a:txBody>
                    <a:bodyPr/>
                    <a:lstStyle/>
                    <a:p>
                      <a:pPr algn="ctr"/>
                      <a:r>
                        <a:rPr lang="en-US" dirty="0"/>
                        <a:t>37</a:t>
                      </a:r>
                    </a:p>
                  </a:txBody>
                  <a:tcPr anchor="ctr"/>
                </a:tc>
                <a:tc>
                  <a:txBody>
                    <a:bodyPr/>
                    <a:lstStyle/>
                    <a:p>
                      <a:pPr algn="ctr"/>
                      <a:r>
                        <a:rPr lang="en-US" dirty="0"/>
                        <a:t>108</a:t>
                      </a:r>
                    </a:p>
                  </a:txBody>
                  <a:tcPr anchor="ctr"/>
                </a:tc>
                <a:extLst>
                  <a:ext uri="{0D108BD9-81ED-4DB2-BD59-A6C34878D82A}">
                    <a16:rowId xmlns:a16="http://schemas.microsoft.com/office/drawing/2014/main" val="4097043327"/>
                  </a:ext>
                </a:extLst>
              </a:tr>
            </a:tbl>
          </a:graphicData>
        </a:graphic>
      </p:graphicFrame>
      <p:sp>
        <p:nvSpPr>
          <p:cNvPr id="15" name="TextBox 14"/>
          <p:cNvSpPr txBox="1"/>
          <p:nvPr/>
        </p:nvSpPr>
        <p:spPr>
          <a:xfrm>
            <a:off x="454643" y="1721703"/>
            <a:ext cx="1676400" cy="369332"/>
          </a:xfrm>
          <a:prstGeom prst="rect">
            <a:avLst/>
          </a:prstGeom>
          <a:noFill/>
        </p:spPr>
        <p:txBody>
          <a:bodyPr wrap="square" rtlCol="0">
            <a:spAutoFit/>
          </a:bodyPr>
          <a:lstStyle/>
          <a:p>
            <a:pPr algn="r"/>
            <a:r>
              <a:rPr lang="en-US" dirty="0"/>
              <a:t>Array:</a:t>
            </a:r>
          </a:p>
        </p:txBody>
      </p:sp>
      <p:sp>
        <p:nvSpPr>
          <p:cNvPr id="44" name="TextBox 43"/>
          <p:cNvSpPr txBox="1"/>
          <p:nvPr/>
        </p:nvSpPr>
        <p:spPr>
          <a:xfrm>
            <a:off x="454643" y="2436660"/>
            <a:ext cx="1676400" cy="646331"/>
          </a:xfrm>
          <a:prstGeom prst="rect">
            <a:avLst/>
          </a:prstGeom>
          <a:noFill/>
        </p:spPr>
        <p:txBody>
          <a:bodyPr wrap="square" rtlCol="0">
            <a:spAutoFit/>
          </a:bodyPr>
          <a:lstStyle/>
          <a:p>
            <a:pPr algn="r"/>
            <a:r>
              <a:rPr lang="en-US" dirty="0"/>
              <a:t>Digit counts:</a:t>
            </a:r>
          </a:p>
          <a:p>
            <a:pPr algn="r"/>
            <a:r>
              <a:rPr lang="en-US" dirty="0"/>
              <a:t>(Shifted by 1)</a:t>
            </a:r>
          </a:p>
        </p:txBody>
      </p:sp>
      <p:sp>
        <p:nvSpPr>
          <p:cNvPr id="46" name="TextBox 45"/>
          <p:cNvSpPr txBox="1"/>
          <p:nvPr/>
        </p:nvSpPr>
        <p:spPr>
          <a:xfrm>
            <a:off x="454643" y="3736538"/>
            <a:ext cx="1676400" cy="646331"/>
          </a:xfrm>
          <a:prstGeom prst="rect">
            <a:avLst/>
          </a:prstGeom>
          <a:noFill/>
        </p:spPr>
        <p:txBody>
          <a:bodyPr wrap="square" rtlCol="0">
            <a:spAutoFit/>
          </a:bodyPr>
          <a:lstStyle/>
          <a:p>
            <a:pPr algn="r"/>
            <a:r>
              <a:rPr lang="en-US" dirty="0"/>
              <a:t>Summed digit counts:</a:t>
            </a:r>
          </a:p>
        </p:txBody>
      </p:sp>
      <p:sp>
        <p:nvSpPr>
          <p:cNvPr id="48" name="TextBox 47"/>
          <p:cNvSpPr txBox="1"/>
          <p:nvPr/>
        </p:nvSpPr>
        <p:spPr>
          <a:xfrm>
            <a:off x="454643" y="4800600"/>
            <a:ext cx="1676400" cy="646331"/>
          </a:xfrm>
          <a:prstGeom prst="rect">
            <a:avLst/>
          </a:prstGeom>
          <a:noFill/>
        </p:spPr>
        <p:txBody>
          <a:bodyPr wrap="square" rtlCol="0">
            <a:spAutoFit/>
          </a:bodyPr>
          <a:lstStyle/>
          <a:p>
            <a:pPr algn="r"/>
            <a:r>
              <a:rPr lang="en-US" dirty="0"/>
              <a:t>Scratch regions:</a:t>
            </a:r>
          </a:p>
        </p:txBody>
      </p:sp>
      <p:graphicFrame>
        <p:nvGraphicFramePr>
          <p:cNvPr id="49" name="Table 48"/>
          <p:cNvGraphicFramePr>
            <a:graphicFrameLocks noGrp="1"/>
          </p:cNvGraphicFramePr>
          <p:nvPr>
            <p:extLst/>
          </p:nvPr>
        </p:nvGraphicFramePr>
        <p:xfrm>
          <a:off x="2274708" y="3697069"/>
          <a:ext cx="8737245" cy="685800"/>
        </p:xfrm>
        <a:graphic>
          <a:graphicData uri="http://schemas.openxmlformats.org/drawingml/2006/table">
            <a:tbl>
              <a:tblPr>
                <a:noFill/>
                <a:tableStyleId>{69C7853C-536D-4A76-A0AE-DD22124D55A5}</a:tableStyleId>
              </a:tblPr>
              <a:tblGrid>
                <a:gridCol w="794295">
                  <a:extLst>
                    <a:ext uri="{9D8B030D-6E8A-4147-A177-3AD203B41FA5}">
                      <a16:colId xmlns:a16="http://schemas.microsoft.com/office/drawing/2014/main" val="139172054"/>
                    </a:ext>
                  </a:extLst>
                </a:gridCol>
                <a:gridCol w="794295">
                  <a:extLst>
                    <a:ext uri="{9D8B030D-6E8A-4147-A177-3AD203B41FA5}">
                      <a16:colId xmlns:a16="http://schemas.microsoft.com/office/drawing/2014/main" val="851912493"/>
                    </a:ext>
                  </a:extLst>
                </a:gridCol>
                <a:gridCol w="794295">
                  <a:extLst>
                    <a:ext uri="{9D8B030D-6E8A-4147-A177-3AD203B41FA5}">
                      <a16:colId xmlns:a16="http://schemas.microsoft.com/office/drawing/2014/main" val="624696400"/>
                    </a:ext>
                  </a:extLst>
                </a:gridCol>
                <a:gridCol w="794295">
                  <a:extLst>
                    <a:ext uri="{9D8B030D-6E8A-4147-A177-3AD203B41FA5}">
                      <a16:colId xmlns:a16="http://schemas.microsoft.com/office/drawing/2014/main" val="2576820211"/>
                    </a:ext>
                  </a:extLst>
                </a:gridCol>
                <a:gridCol w="794295">
                  <a:extLst>
                    <a:ext uri="{9D8B030D-6E8A-4147-A177-3AD203B41FA5}">
                      <a16:colId xmlns:a16="http://schemas.microsoft.com/office/drawing/2014/main" val="731325603"/>
                    </a:ext>
                  </a:extLst>
                </a:gridCol>
                <a:gridCol w="794295">
                  <a:extLst>
                    <a:ext uri="{9D8B030D-6E8A-4147-A177-3AD203B41FA5}">
                      <a16:colId xmlns:a16="http://schemas.microsoft.com/office/drawing/2014/main" val="1674204123"/>
                    </a:ext>
                  </a:extLst>
                </a:gridCol>
                <a:gridCol w="794295">
                  <a:extLst>
                    <a:ext uri="{9D8B030D-6E8A-4147-A177-3AD203B41FA5}">
                      <a16:colId xmlns:a16="http://schemas.microsoft.com/office/drawing/2014/main" val="2801615452"/>
                    </a:ext>
                  </a:extLst>
                </a:gridCol>
                <a:gridCol w="794295">
                  <a:extLst>
                    <a:ext uri="{9D8B030D-6E8A-4147-A177-3AD203B41FA5}">
                      <a16:colId xmlns:a16="http://schemas.microsoft.com/office/drawing/2014/main" val="2139135270"/>
                    </a:ext>
                  </a:extLst>
                </a:gridCol>
                <a:gridCol w="794295">
                  <a:extLst>
                    <a:ext uri="{9D8B030D-6E8A-4147-A177-3AD203B41FA5}">
                      <a16:colId xmlns:a16="http://schemas.microsoft.com/office/drawing/2014/main" val="4044512946"/>
                    </a:ext>
                  </a:extLst>
                </a:gridCol>
                <a:gridCol w="794295">
                  <a:extLst>
                    <a:ext uri="{9D8B030D-6E8A-4147-A177-3AD203B41FA5}">
                      <a16:colId xmlns:a16="http://schemas.microsoft.com/office/drawing/2014/main" val="838200756"/>
                    </a:ext>
                  </a:extLst>
                </a:gridCol>
                <a:gridCol w="794295">
                  <a:extLst>
                    <a:ext uri="{9D8B030D-6E8A-4147-A177-3AD203B41FA5}">
                      <a16:colId xmlns:a16="http://schemas.microsoft.com/office/drawing/2014/main" val="3064941616"/>
                    </a:ext>
                  </a:extLst>
                </a:gridCol>
              </a:tblGrid>
              <a:tr h="685800">
                <a:tc>
                  <a:txBody>
                    <a:bodyPr/>
                    <a:lstStyle/>
                    <a:p>
                      <a:pPr algn="ctr"/>
                      <a:r>
                        <a:rPr lang="en-US" b="1" dirty="0"/>
                        <a:t>0</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b="0" dirty="0"/>
                        <a:t>3</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3</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b="1" dirty="0"/>
                        <a:t>3</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b="1" dirty="0"/>
                        <a:t>4</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b="1" dirty="0"/>
                        <a:t>5</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b="0" dirty="0"/>
                        <a:t>7</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b="0" dirty="0"/>
                        <a:t>7</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b="0" dirty="0"/>
                        <a:t>7</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b="0" dirty="0"/>
                        <a:t>7</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b="0" dirty="0"/>
                        <a:t>7</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extLst>
                  <a:ext uri="{0D108BD9-81ED-4DB2-BD59-A6C34878D82A}">
                    <a16:rowId xmlns:a16="http://schemas.microsoft.com/office/drawing/2014/main" val="4097043327"/>
                  </a:ext>
                </a:extLst>
              </a:tr>
            </a:tbl>
          </a:graphicData>
        </a:graphic>
      </p:graphicFrame>
      <p:graphicFrame>
        <p:nvGraphicFramePr>
          <p:cNvPr id="50" name="Table 49"/>
          <p:cNvGraphicFramePr>
            <a:graphicFrameLocks noGrp="1"/>
          </p:cNvGraphicFramePr>
          <p:nvPr>
            <p:extLst/>
          </p:nvPr>
        </p:nvGraphicFramePr>
        <p:xfrm>
          <a:off x="2209800" y="4724400"/>
          <a:ext cx="5560065" cy="1223683"/>
        </p:xfrm>
        <a:graphic>
          <a:graphicData uri="http://schemas.openxmlformats.org/drawingml/2006/table">
            <a:tbl>
              <a:tblPr>
                <a:noFill/>
                <a:tableStyleId>{69C7853C-536D-4A76-A0AE-DD22124D55A5}</a:tableStyleId>
              </a:tblPr>
              <a:tblGrid>
                <a:gridCol w="794295">
                  <a:extLst>
                    <a:ext uri="{9D8B030D-6E8A-4147-A177-3AD203B41FA5}">
                      <a16:colId xmlns:a16="http://schemas.microsoft.com/office/drawing/2014/main" val="139172054"/>
                    </a:ext>
                  </a:extLst>
                </a:gridCol>
                <a:gridCol w="794295">
                  <a:extLst>
                    <a:ext uri="{9D8B030D-6E8A-4147-A177-3AD203B41FA5}">
                      <a16:colId xmlns:a16="http://schemas.microsoft.com/office/drawing/2014/main" val="851912493"/>
                    </a:ext>
                  </a:extLst>
                </a:gridCol>
                <a:gridCol w="794295">
                  <a:extLst>
                    <a:ext uri="{9D8B030D-6E8A-4147-A177-3AD203B41FA5}">
                      <a16:colId xmlns:a16="http://schemas.microsoft.com/office/drawing/2014/main" val="624696400"/>
                    </a:ext>
                  </a:extLst>
                </a:gridCol>
                <a:gridCol w="794295">
                  <a:extLst>
                    <a:ext uri="{9D8B030D-6E8A-4147-A177-3AD203B41FA5}">
                      <a16:colId xmlns:a16="http://schemas.microsoft.com/office/drawing/2014/main" val="2576820211"/>
                    </a:ext>
                  </a:extLst>
                </a:gridCol>
                <a:gridCol w="794295">
                  <a:extLst>
                    <a:ext uri="{9D8B030D-6E8A-4147-A177-3AD203B41FA5}">
                      <a16:colId xmlns:a16="http://schemas.microsoft.com/office/drawing/2014/main" val="731325603"/>
                    </a:ext>
                  </a:extLst>
                </a:gridCol>
                <a:gridCol w="794295">
                  <a:extLst>
                    <a:ext uri="{9D8B030D-6E8A-4147-A177-3AD203B41FA5}">
                      <a16:colId xmlns:a16="http://schemas.microsoft.com/office/drawing/2014/main" val="1674204123"/>
                    </a:ext>
                  </a:extLst>
                </a:gridCol>
                <a:gridCol w="794295">
                  <a:extLst>
                    <a:ext uri="{9D8B030D-6E8A-4147-A177-3AD203B41FA5}">
                      <a16:colId xmlns:a16="http://schemas.microsoft.com/office/drawing/2014/main" val="2801615452"/>
                    </a:ext>
                  </a:extLst>
                </a:gridCol>
              </a:tblGrid>
              <a:tr h="685800">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tx2">
                        <a:lumMod val="40000"/>
                        <a:lumOff val="60000"/>
                      </a:schemeClr>
                    </a:soli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tx2">
                        <a:lumMod val="40000"/>
                        <a:lumOff val="60000"/>
                      </a:schemeClr>
                    </a:soli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tx2">
                        <a:lumMod val="40000"/>
                        <a:lumOff val="60000"/>
                      </a:schemeClr>
                    </a:soli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2">
                        <a:lumMod val="40000"/>
                        <a:lumOff val="60000"/>
                      </a:schemeClr>
                    </a:soli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lumMod val="40000"/>
                        <a:lumOff val="60000"/>
                      </a:schemeClr>
                    </a:soli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4">
                        <a:lumMod val="40000"/>
                        <a:lumOff val="60000"/>
                      </a:schemeClr>
                    </a:soli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4097043327"/>
                  </a:ext>
                </a:extLst>
              </a:tr>
              <a:tr h="537883">
                <a:tc>
                  <a:txBody>
                    <a:bodyPr/>
                    <a:lstStyle/>
                    <a:p>
                      <a:pPr algn="ctr"/>
                      <a:r>
                        <a:rPr lang="en-US" dirty="0"/>
                        <a:t>0</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1</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2</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3</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4</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5</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6</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989251847"/>
                  </a:ext>
                </a:extLst>
              </a:tr>
            </a:tbl>
          </a:graphicData>
        </a:graphic>
      </p:graphicFrame>
      <p:sp>
        <p:nvSpPr>
          <p:cNvPr id="51" name="TextBox 50"/>
          <p:cNvSpPr txBox="1"/>
          <p:nvPr/>
        </p:nvSpPr>
        <p:spPr>
          <a:xfrm>
            <a:off x="685800" y="5943600"/>
            <a:ext cx="1447778" cy="646331"/>
          </a:xfrm>
          <a:prstGeom prst="rect">
            <a:avLst/>
          </a:prstGeom>
          <a:noFill/>
        </p:spPr>
        <p:txBody>
          <a:bodyPr wrap="square" rtlCol="0">
            <a:spAutoFit/>
          </a:bodyPr>
          <a:lstStyle/>
          <a:p>
            <a:pPr algn="r"/>
            <a:r>
              <a:rPr lang="en-US" dirty="0"/>
              <a:t>Scratch filled:</a:t>
            </a:r>
          </a:p>
        </p:txBody>
      </p:sp>
      <p:graphicFrame>
        <p:nvGraphicFramePr>
          <p:cNvPr id="52" name="Table 51"/>
          <p:cNvGraphicFramePr>
            <a:graphicFrameLocks noGrp="1"/>
          </p:cNvGraphicFramePr>
          <p:nvPr>
            <p:extLst/>
          </p:nvPr>
        </p:nvGraphicFramePr>
        <p:xfrm>
          <a:off x="2212335" y="5948083"/>
          <a:ext cx="5560065" cy="685800"/>
        </p:xfrm>
        <a:graphic>
          <a:graphicData uri="http://schemas.openxmlformats.org/drawingml/2006/table">
            <a:tbl>
              <a:tblPr>
                <a:noFill/>
                <a:tableStyleId>{69C7853C-536D-4A76-A0AE-DD22124D55A5}</a:tableStyleId>
              </a:tblPr>
              <a:tblGrid>
                <a:gridCol w="794295">
                  <a:extLst>
                    <a:ext uri="{9D8B030D-6E8A-4147-A177-3AD203B41FA5}">
                      <a16:colId xmlns:a16="http://schemas.microsoft.com/office/drawing/2014/main" val="139172054"/>
                    </a:ext>
                  </a:extLst>
                </a:gridCol>
                <a:gridCol w="794295">
                  <a:extLst>
                    <a:ext uri="{9D8B030D-6E8A-4147-A177-3AD203B41FA5}">
                      <a16:colId xmlns:a16="http://schemas.microsoft.com/office/drawing/2014/main" val="851912493"/>
                    </a:ext>
                  </a:extLst>
                </a:gridCol>
                <a:gridCol w="794295">
                  <a:extLst>
                    <a:ext uri="{9D8B030D-6E8A-4147-A177-3AD203B41FA5}">
                      <a16:colId xmlns:a16="http://schemas.microsoft.com/office/drawing/2014/main" val="624696400"/>
                    </a:ext>
                  </a:extLst>
                </a:gridCol>
                <a:gridCol w="794295">
                  <a:extLst>
                    <a:ext uri="{9D8B030D-6E8A-4147-A177-3AD203B41FA5}">
                      <a16:colId xmlns:a16="http://schemas.microsoft.com/office/drawing/2014/main" val="2576820211"/>
                    </a:ext>
                  </a:extLst>
                </a:gridCol>
                <a:gridCol w="794295">
                  <a:extLst>
                    <a:ext uri="{9D8B030D-6E8A-4147-A177-3AD203B41FA5}">
                      <a16:colId xmlns:a16="http://schemas.microsoft.com/office/drawing/2014/main" val="731325603"/>
                    </a:ext>
                  </a:extLst>
                </a:gridCol>
                <a:gridCol w="794295">
                  <a:extLst>
                    <a:ext uri="{9D8B030D-6E8A-4147-A177-3AD203B41FA5}">
                      <a16:colId xmlns:a16="http://schemas.microsoft.com/office/drawing/2014/main" val="1674204123"/>
                    </a:ext>
                  </a:extLst>
                </a:gridCol>
                <a:gridCol w="794295">
                  <a:extLst>
                    <a:ext uri="{9D8B030D-6E8A-4147-A177-3AD203B41FA5}">
                      <a16:colId xmlns:a16="http://schemas.microsoft.com/office/drawing/2014/main" val="2801615452"/>
                    </a:ext>
                  </a:extLst>
                </a:gridCol>
              </a:tblGrid>
              <a:tr h="685800">
                <a:tc>
                  <a:txBody>
                    <a:bodyPr/>
                    <a:lstStyle/>
                    <a:p>
                      <a:pPr algn="ctr"/>
                      <a:r>
                        <a:rPr lang="en-US" dirty="0"/>
                        <a:t>0</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tx2">
                        <a:lumMod val="40000"/>
                        <a:lumOff val="60000"/>
                      </a:schemeClr>
                    </a:solidFill>
                  </a:tcPr>
                </a:tc>
                <a:tc>
                  <a:txBody>
                    <a:bodyPr/>
                    <a:lstStyle/>
                    <a:p>
                      <a:pPr algn="ctr"/>
                      <a:r>
                        <a:rPr lang="en-US" dirty="0"/>
                        <a:t>7</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tx2">
                        <a:lumMod val="40000"/>
                        <a:lumOff val="60000"/>
                      </a:schemeClr>
                    </a:solidFill>
                  </a:tcPr>
                </a:tc>
                <a:tc>
                  <a:txBody>
                    <a:bodyPr/>
                    <a:lstStyle/>
                    <a:p>
                      <a:pPr algn="ctr"/>
                      <a:r>
                        <a:rPr lang="en-US" dirty="0"/>
                        <a:t>108</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tx2">
                        <a:lumMod val="40000"/>
                        <a:lumOff val="60000"/>
                      </a:schemeClr>
                    </a:solidFill>
                  </a:tcPr>
                </a:tc>
                <a:tc>
                  <a:txBody>
                    <a:bodyPr/>
                    <a:lstStyle/>
                    <a:p>
                      <a:pPr algn="ctr"/>
                      <a:r>
                        <a:rPr lang="en-US" dirty="0"/>
                        <a:t>37</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2">
                        <a:lumMod val="40000"/>
                        <a:lumOff val="60000"/>
                      </a:schemeClr>
                    </a:solidFill>
                  </a:tcPr>
                </a:tc>
                <a:tc>
                  <a:txBody>
                    <a:bodyPr/>
                    <a:lstStyle/>
                    <a:p>
                      <a:pPr algn="ctr"/>
                      <a:r>
                        <a:rPr lang="en-US" dirty="0"/>
                        <a:t>45</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lumMod val="40000"/>
                        <a:lumOff val="60000"/>
                      </a:schemeClr>
                    </a:solidFill>
                  </a:tcPr>
                </a:tc>
                <a:tc>
                  <a:txBody>
                    <a:bodyPr/>
                    <a:lstStyle/>
                    <a:p>
                      <a:pPr algn="ctr"/>
                      <a:r>
                        <a:rPr lang="en-US" dirty="0"/>
                        <a:t>51</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4">
                        <a:lumMod val="40000"/>
                        <a:lumOff val="60000"/>
                      </a:schemeClr>
                    </a:solidFill>
                  </a:tcPr>
                </a:tc>
                <a:tc>
                  <a:txBody>
                    <a:bodyPr/>
                    <a:lstStyle/>
                    <a:p>
                      <a:pPr algn="ctr"/>
                      <a:r>
                        <a:rPr lang="en-US" dirty="0"/>
                        <a:t>54</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4097043327"/>
                  </a:ext>
                </a:extLst>
              </a:tr>
            </a:tbl>
          </a:graphicData>
        </a:graphic>
      </p:graphicFrame>
      <p:sp>
        <p:nvSpPr>
          <p:cNvPr id="16" name="Curved Left Arrow 15"/>
          <p:cNvSpPr/>
          <p:nvPr/>
        </p:nvSpPr>
        <p:spPr>
          <a:xfrm>
            <a:off x="11201400" y="2819400"/>
            <a:ext cx="457200" cy="1295400"/>
          </a:xfrm>
          <a:prstGeom prst="curved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54" name="Curved Left Arrow 53"/>
          <p:cNvSpPr/>
          <p:nvPr/>
        </p:nvSpPr>
        <p:spPr>
          <a:xfrm>
            <a:off x="7924800" y="5052048"/>
            <a:ext cx="457200" cy="1295400"/>
          </a:xfrm>
          <a:prstGeom prst="curved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96530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41"/>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4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48" grpId="0"/>
      <p:bldP spid="51" grpId="0"/>
      <p:bldP spid="16" grpId="0" animBg="1"/>
      <p:bldP spid="5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 name="Table 40"/>
          <p:cNvGraphicFramePr>
            <a:graphicFrameLocks noGrp="1"/>
          </p:cNvGraphicFramePr>
          <p:nvPr>
            <p:extLst/>
          </p:nvPr>
        </p:nvGraphicFramePr>
        <p:xfrm>
          <a:off x="2285995" y="2473387"/>
          <a:ext cx="8737245" cy="1223679"/>
        </p:xfrm>
        <a:graphic>
          <a:graphicData uri="http://schemas.openxmlformats.org/drawingml/2006/table">
            <a:tbl>
              <a:tblPr>
                <a:noFill/>
                <a:tableStyleId>{69C7853C-536D-4A76-A0AE-DD22124D55A5}</a:tableStyleId>
              </a:tblPr>
              <a:tblGrid>
                <a:gridCol w="794295">
                  <a:extLst>
                    <a:ext uri="{9D8B030D-6E8A-4147-A177-3AD203B41FA5}">
                      <a16:colId xmlns:a16="http://schemas.microsoft.com/office/drawing/2014/main" val="139172054"/>
                    </a:ext>
                  </a:extLst>
                </a:gridCol>
                <a:gridCol w="794295">
                  <a:extLst>
                    <a:ext uri="{9D8B030D-6E8A-4147-A177-3AD203B41FA5}">
                      <a16:colId xmlns:a16="http://schemas.microsoft.com/office/drawing/2014/main" val="851912493"/>
                    </a:ext>
                  </a:extLst>
                </a:gridCol>
                <a:gridCol w="794295">
                  <a:extLst>
                    <a:ext uri="{9D8B030D-6E8A-4147-A177-3AD203B41FA5}">
                      <a16:colId xmlns:a16="http://schemas.microsoft.com/office/drawing/2014/main" val="624696400"/>
                    </a:ext>
                  </a:extLst>
                </a:gridCol>
                <a:gridCol w="794295">
                  <a:extLst>
                    <a:ext uri="{9D8B030D-6E8A-4147-A177-3AD203B41FA5}">
                      <a16:colId xmlns:a16="http://schemas.microsoft.com/office/drawing/2014/main" val="2576820211"/>
                    </a:ext>
                  </a:extLst>
                </a:gridCol>
                <a:gridCol w="794295">
                  <a:extLst>
                    <a:ext uri="{9D8B030D-6E8A-4147-A177-3AD203B41FA5}">
                      <a16:colId xmlns:a16="http://schemas.microsoft.com/office/drawing/2014/main" val="731325603"/>
                    </a:ext>
                  </a:extLst>
                </a:gridCol>
                <a:gridCol w="794295">
                  <a:extLst>
                    <a:ext uri="{9D8B030D-6E8A-4147-A177-3AD203B41FA5}">
                      <a16:colId xmlns:a16="http://schemas.microsoft.com/office/drawing/2014/main" val="1674204123"/>
                    </a:ext>
                  </a:extLst>
                </a:gridCol>
                <a:gridCol w="794295">
                  <a:extLst>
                    <a:ext uri="{9D8B030D-6E8A-4147-A177-3AD203B41FA5}">
                      <a16:colId xmlns:a16="http://schemas.microsoft.com/office/drawing/2014/main" val="2801615452"/>
                    </a:ext>
                  </a:extLst>
                </a:gridCol>
                <a:gridCol w="794295">
                  <a:extLst>
                    <a:ext uri="{9D8B030D-6E8A-4147-A177-3AD203B41FA5}">
                      <a16:colId xmlns:a16="http://schemas.microsoft.com/office/drawing/2014/main" val="2139135270"/>
                    </a:ext>
                  </a:extLst>
                </a:gridCol>
                <a:gridCol w="794295">
                  <a:extLst>
                    <a:ext uri="{9D8B030D-6E8A-4147-A177-3AD203B41FA5}">
                      <a16:colId xmlns:a16="http://schemas.microsoft.com/office/drawing/2014/main" val="4044512946"/>
                    </a:ext>
                  </a:extLst>
                </a:gridCol>
                <a:gridCol w="794295">
                  <a:extLst>
                    <a:ext uri="{9D8B030D-6E8A-4147-A177-3AD203B41FA5}">
                      <a16:colId xmlns:a16="http://schemas.microsoft.com/office/drawing/2014/main" val="838200756"/>
                    </a:ext>
                  </a:extLst>
                </a:gridCol>
                <a:gridCol w="794295">
                  <a:extLst>
                    <a:ext uri="{9D8B030D-6E8A-4147-A177-3AD203B41FA5}">
                      <a16:colId xmlns:a16="http://schemas.microsoft.com/office/drawing/2014/main" val="3064941616"/>
                    </a:ext>
                  </a:extLst>
                </a:gridCol>
              </a:tblGrid>
              <a:tr h="685797">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extLst>
                  <a:ext uri="{0D108BD9-81ED-4DB2-BD59-A6C34878D82A}">
                    <a16:rowId xmlns:a16="http://schemas.microsoft.com/office/drawing/2014/main" val="4097043327"/>
                  </a:ext>
                </a:extLst>
              </a:tr>
              <a:tr h="537882">
                <a:tc>
                  <a:txBody>
                    <a:bodyPr/>
                    <a:lstStyle/>
                    <a:p>
                      <a:pPr algn="ctr"/>
                      <a:r>
                        <a:rPr lang="en-US" dirty="0"/>
                        <a:t>0</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1</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2</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3</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4</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5</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6</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7</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8</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9</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10</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989251847"/>
                  </a:ext>
                </a:extLst>
              </a:tr>
            </a:tbl>
          </a:graphicData>
        </a:graphic>
      </p:graphicFrame>
      <p:graphicFrame>
        <p:nvGraphicFramePr>
          <p:cNvPr id="42" name="Table 41"/>
          <p:cNvGraphicFramePr>
            <a:graphicFrameLocks noGrp="1"/>
          </p:cNvGraphicFramePr>
          <p:nvPr>
            <p:extLst/>
          </p:nvPr>
        </p:nvGraphicFramePr>
        <p:xfrm>
          <a:off x="2285995" y="2473384"/>
          <a:ext cx="8737245" cy="1223683"/>
        </p:xfrm>
        <a:graphic>
          <a:graphicData uri="http://schemas.openxmlformats.org/drawingml/2006/table">
            <a:tbl>
              <a:tblPr>
                <a:noFill/>
                <a:tableStyleId>{69C7853C-536D-4A76-A0AE-DD22124D55A5}</a:tableStyleId>
              </a:tblPr>
              <a:tblGrid>
                <a:gridCol w="794295">
                  <a:extLst>
                    <a:ext uri="{9D8B030D-6E8A-4147-A177-3AD203B41FA5}">
                      <a16:colId xmlns:a16="http://schemas.microsoft.com/office/drawing/2014/main" val="139172054"/>
                    </a:ext>
                  </a:extLst>
                </a:gridCol>
                <a:gridCol w="794295">
                  <a:extLst>
                    <a:ext uri="{9D8B030D-6E8A-4147-A177-3AD203B41FA5}">
                      <a16:colId xmlns:a16="http://schemas.microsoft.com/office/drawing/2014/main" val="851912493"/>
                    </a:ext>
                  </a:extLst>
                </a:gridCol>
                <a:gridCol w="794295">
                  <a:extLst>
                    <a:ext uri="{9D8B030D-6E8A-4147-A177-3AD203B41FA5}">
                      <a16:colId xmlns:a16="http://schemas.microsoft.com/office/drawing/2014/main" val="624696400"/>
                    </a:ext>
                  </a:extLst>
                </a:gridCol>
                <a:gridCol w="794295">
                  <a:extLst>
                    <a:ext uri="{9D8B030D-6E8A-4147-A177-3AD203B41FA5}">
                      <a16:colId xmlns:a16="http://schemas.microsoft.com/office/drawing/2014/main" val="2576820211"/>
                    </a:ext>
                  </a:extLst>
                </a:gridCol>
                <a:gridCol w="794295">
                  <a:extLst>
                    <a:ext uri="{9D8B030D-6E8A-4147-A177-3AD203B41FA5}">
                      <a16:colId xmlns:a16="http://schemas.microsoft.com/office/drawing/2014/main" val="731325603"/>
                    </a:ext>
                  </a:extLst>
                </a:gridCol>
                <a:gridCol w="794295">
                  <a:extLst>
                    <a:ext uri="{9D8B030D-6E8A-4147-A177-3AD203B41FA5}">
                      <a16:colId xmlns:a16="http://schemas.microsoft.com/office/drawing/2014/main" val="1674204123"/>
                    </a:ext>
                  </a:extLst>
                </a:gridCol>
                <a:gridCol w="794295">
                  <a:extLst>
                    <a:ext uri="{9D8B030D-6E8A-4147-A177-3AD203B41FA5}">
                      <a16:colId xmlns:a16="http://schemas.microsoft.com/office/drawing/2014/main" val="2801615452"/>
                    </a:ext>
                  </a:extLst>
                </a:gridCol>
                <a:gridCol w="794295">
                  <a:extLst>
                    <a:ext uri="{9D8B030D-6E8A-4147-A177-3AD203B41FA5}">
                      <a16:colId xmlns:a16="http://schemas.microsoft.com/office/drawing/2014/main" val="2139135270"/>
                    </a:ext>
                  </a:extLst>
                </a:gridCol>
                <a:gridCol w="794295">
                  <a:extLst>
                    <a:ext uri="{9D8B030D-6E8A-4147-A177-3AD203B41FA5}">
                      <a16:colId xmlns:a16="http://schemas.microsoft.com/office/drawing/2014/main" val="4044512946"/>
                    </a:ext>
                  </a:extLst>
                </a:gridCol>
                <a:gridCol w="794295">
                  <a:extLst>
                    <a:ext uri="{9D8B030D-6E8A-4147-A177-3AD203B41FA5}">
                      <a16:colId xmlns:a16="http://schemas.microsoft.com/office/drawing/2014/main" val="838200756"/>
                    </a:ext>
                  </a:extLst>
                </a:gridCol>
                <a:gridCol w="794295">
                  <a:extLst>
                    <a:ext uri="{9D8B030D-6E8A-4147-A177-3AD203B41FA5}">
                      <a16:colId xmlns:a16="http://schemas.microsoft.com/office/drawing/2014/main" val="3064941616"/>
                    </a:ext>
                  </a:extLst>
                </a:gridCol>
              </a:tblGrid>
              <a:tr h="685800">
                <a:tc>
                  <a:txBody>
                    <a:bodyPr/>
                    <a:lstStyle/>
                    <a:p>
                      <a:pPr algn="ctr"/>
                      <a:r>
                        <a:rPr lang="en-US" dirty="0"/>
                        <a:t>0</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6</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1</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0</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0</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0</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0</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0</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0</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0</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0</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extLst>
                  <a:ext uri="{0D108BD9-81ED-4DB2-BD59-A6C34878D82A}">
                    <a16:rowId xmlns:a16="http://schemas.microsoft.com/office/drawing/2014/main" val="4097043327"/>
                  </a:ext>
                </a:extLst>
              </a:tr>
              <a:tr h="537883">
                <a:tc>
                  <a:txBody>
                    <a:bodyPr/>
                    <a:lstStyle/>
                    <a:p>
                      <a:pPr algn="ctr"/>
                      <a:r>
                        <a:rPr lang="en-US" dirty="0"/>
                        <a:t>0</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1</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2</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3</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4</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5</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6</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7</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8</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9</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10</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989251847"/>
                  </a:ext>
                </a:extLst>
              </a:tr>
            </a:tbl>
          </a:graphicData>
        </a:graphic>
      </p:graphicFrame>
      <p:sp>
        <p:nvSpPr>
          <p:cNvPr id="2" name="Title 1"/>
          <p:cNvSpPr>
            <a:spLocks noGrp="1"/>
          </p:cNvSpPr>
          <p:nvPr>
            <p:ph type="title"/>
          </p:nvPr>
        </p:nvSpPr>
        <p:spPr/>
        <p:txBody>
          <a:bodyPr/>
          <a:lstStyle/>
          <a:p>
            <a:r>
              <a:rPr lang="en-US" dirty="0"/>
              <a:t>Radix sort example (hundreds place)</a:t>
            </a:r>
          </a:p>
        </p:txBody>
      </p:sp>
      <p:graphicFrame>
        <p:nvGraphicFramePr>
          <p:cNvPr id="14" name="Table 13"/>
          <p:cNvGraphicFramePr>
            <a:graphicFrameLocks noGrp="1"/>
          </p:cNvGraphicFramePr>
          <p:nvPr>
            <p:extLst/>
          </p:nvPr>
        </p:nvGraphicFramePr>
        <p:xfrm>
          <a:off x="2311397" y="1563469"/>
          <a:ext cx="5537203" cy="685801"/>
        </p:xfrm>
        <a:graphic>
          <a:graphicData uri="http://schemas.openxmlformats.org/drawingml/2006/table">
            <a:tbl>
              <a:tblPr>
                <a:tableStyleId>{3C2FFA5D-87B4-456A-9821-1D502468CF0F}</a:tableStyleId>
              </a:tblPr>
              <a:tblGrid>
                <a:gridCol w="791029">
                  <a:extLst>
                    <a:ext uri="{9D8B030D-6E8A-4147-A177-3AD203B41FA5}">
                      <a16:colId xmlns:a16="http://schemas.microsoft.com/office/drawing/2014/main" val="139172054"/>
                    </a:ext>
                  </a:extLst>
                </a:gridCol>
                <a:gridCol w="791029">
                  <a:extLst>
                    <a:ext uri="{9D8B030D-6E8A-4147-A177-3AD203B41FA5}">
                      <a16:colId xmlns:a16="http://schemas.microsoft.com/office/drawing/2014/main" val="851912493"/>
                    </a:ext>
                  </a:extLst>
                </a:gridCol>
                <a:gridCol w="791029">
                  <a:extLst>
                    <a:ext uri="{9D8B030D-6E8A-4147-A177-3AD203B41FA5}">
                      <a16:colId xmlns:a16="http://schemas.microsoft.com/office/drawing/2014/main" val="624696400"/>
                    </a:ext>
                  </a:extLst>
                </a:gridCol>
                <a:gridCol w="791029">
                  <a:extLst>
                    <a:ext uri="{9D8B030D-6E8A-4147-A177-3AD203B41FA5}">
                      <a16:colId xmlns:a16="http://schemas.microsoft.com/office/drawing/2014/main" val="2576820211"/>
                    </a:ext>
                  </a:extLst>
                </a:gridCol>
                <a:gridCol w="791029">
                  <a:extLst>
                    <a:ext uri="{9D8B030D-6E8A-4147-A177-3AD203B41FA5}">
                      <a16:colId xmlns:a16="http://schemas.microsoft.com/office/drawing/2014/main" val="731325603"/>
                    </a:ext>
                  </a:extLst>
                </a:gridCol>
                <a:gridCol w="791029">
                  <a:extLst>
                    <a:ext uri="{9D8B030D-6E8A-4147-A177-3AD203B41FA5}">
                      <a16:colId xmlns:a16="http://schemas.microsoft.com/office/drawing/2014/main" val="1674204123"/>
                    </a:ext>
                  </a:extLst>
                </a:gridCol>
                <a:gridCol w="791029">
                  <a:extLst>
                    <a:ext uri="{9D8B030D-6E8A-4147-A177-3AD203B41FA5}">
                      <a16:colId xmlns:a16="http://schemas.microsoft.com/office/drawing/2014/main" val="2801615452"/>
                    </a:ext>
                  </a:extLst>
                </a:gridCol>
              </a:tblGrid>
              <a:tr h="685801">
                <a:tc>
                  <a:txBody>
                    <a:bodyPr/>
                    <a:lstStyle/>
                    <a:p>
                      <a:pPr algn="ctr"/>
                      <a:r>
                        <a:rPr lang="en-US" dirty="0"/>
                        <a:t>0</a:t>
                      </a:r>
                    </a:p>
                  </a:txBody>
                  <a:tcPr anchor="ctr"/>
                </a:tc>
                <a:tc>
                  <a:txBody>
                    <a:bodyPr/>
                    <a:lstStyle/>
                    <a:p>
                      <a:pPr algn="ctr"/>
                      <a:r>
                        <a:rPr lang="en-US" dirty="0"/>
                        <a:t>7</a:t>
                      </a:r>
                    </a:p>
                  </a:txBody>
                  <a:tcPr anchor="ctr"/>
                </a:tc>
                <a:tc>
                  <a:txBody>
                    <a:bodyPr/>
                    <a:lstStyle/>
                    <a:p>
                      <a:pPr algn="ctr"/>
                      <a:r>
                        <a:rPr lang="en-US" dirty="0"/>
                        <a:t>108</a:t>
                      </a:r>
                    </a:p>
                  </a:txBody>
                  <a:tcPr anchor="ctr"/>
                </a:tc>
                <a:tc>
                  <a:txBody>
                    <a:bodyPr/>
                    <a:lstStyle/>
                    <a:p>
                      <a:pPr algn="ctr"/>
                      <a:r>
                        <a:rPr lang="en-US" dirty="0"/>
                        <a:t>37</a:t>
                      </a:r>
                    </a:p>
                  </a:txBody>
                  <a:tcPr anchor="ctr"/>
                </a:tc>
                <a:tc>
                  <a:txBody>
                    <a:bodyPr/>
                    <a:lstStyle/>
                    <a:p>
                      <a:pPr algn="ctr"/>
                      <a:r>
                        <a:rPr lang="en-US" dirty="0"/>
                        <a:t>45</a:t>
                      </a:r>
                    </a:p>
                  </a:txBody>
                  <a:tcPr anchor="ctr"/>
                </a:tc>
                <a:tc>
                  <a:txBody>
                    <a:bodyPr/>
                    <a:lstStyle/>
                    <a:p>
                      <a:pPr algn="ctr"/>
                      <a:r>
                        <a:rPr lang="en-US" dirty="0"/>
                        <a:t>51</a:t>
                      </a:r>
                    </a:p>
                  </a:txBody>
                  <a:tcPr anchor="ctr"/>
                </a:tc>
                <a:tc>
                  <a:txBody>
                    <a:bodyPr/>
                    <a:lstStyle/>
                    <a:p>
                      <a:pPr algn="ctr"/>
                      <a:r>
                        <a:rPr lang="en-US" dirty="0"/>
                        <a:t>54</a:t>
                      </a:r>
                    </a:p>
                  </a:txBody>
                  <a:tcPr anchor="ctr"/>
                </a:tc>
                <a:extLst>
                  <a:ext uri="{0D108BD9-81ED-4DB2-BD59-A6C34878D82A}">
                    <a16:rowId xmlns:a16="http://schemas.microsoft.com/office/drawing/2014/main" val="4097043327"/>
                  </a:ext>
                </a:extLst>
              </a:tr>
            </a:tbl>
          </a:graphicData>
        </a:graphic>
      </p:graphicFrame>
      <p:sp>
        <p:nvSpPr>
          <p:cNvPr id="15" name="TextBox 14"/>
          <p:cNvSpPr txBox="1"/>
          <p:nvPr/>
        </p:nvSpPr>
        <p:spPr>
          <a:xfrm>
            <a:off x="454643" y="1721703"/>
            <a:ext cx="1676400" cy="369332"/>
          </a:xfrm>
          <a:prstGeom prst="rect">
            <a:avLst/>
          </a:prstGeom>
          <a:noFill/>
        </p:spPr>
        <p:txBody>
          <a:bodyPr wrap="square" rtlCol="0">
            <a:spAutoFit/>
          </a:bodyPr>
          <a:lstStyle/>
          <a:p>
            <a:pPr algn="r"/>
            <a:r>
              <a:rPr lang="en-US" dirty="0"/>
              <a:t>Array:</a:t>
            </a:r>
          </a:p>
        </p:txBody>
      </p:sp>
      <p:sp>
        <p:nvSpPr>
          <p:cNvPr id="44" name="TextBox 43"/>
          <p:cNvSpPr txBox="1"/>
          <p:nvPr/>
        </p:nvSpPr>
        <p:spPr>
          <a:xfrm>
            <a:off x="454643" y="2436660"/>
            <a:ext cx="1676400" cy="646331"/>
          </a:xfrm>
          <a:prstGeom prst="rect">
            <a:avLst/>
          </a:prstGeom>
          <a:noFill/>
        </p:spPr>
        <p:txBody>
          <a:bodyPr wrap="square" rtlCol="0">
            <a:spAutoFit/>
          </a:bodyPr>
          <a:lstStyle/>
          <a:p>
            <a:pPr algn="r"/>
            <a:r>
              <a:rPr lang="en-US" dirty="0"/>
              <a:t>Digit counts:</a:t>
            </a:r>
          </a:p>
          <a:p>
            <a:pPr algn="r"/>
            <a:r>
              <a:rPr lang="en-US" dirty="0"/>
              <a:t>(Shifted by 1)</a:t>
            </a:r>
          </a:p>
        </p:txBody>
      </p:sp>
      <p:sp>
        <p:nvSpPr>
          <p:cNvPr id="46" name="TextBox 45"/>
          <p:cNvSpPr txBox="1"/>
          <p:nvPr/>
        </p:nvSpPr>
        <p:spPr>
          <a:xfrm>
            <a:off x="454643" y="3736538"/>
            <a:ext cx="1676400" cy="646331"/>
          </a:xfrm>
          <a:prstGeom prst="rect">
            <a:avLst/>
          </a:prstGeom>
          <a:noFill/>
        </p:spPr>
        <p:txBody>
          <a:bodyPr wrap="square" rtlCol="0">
            <a:spAutoFit/>
          </a:bodyPr>
          <a:lstStyle/>
          <a:p>
            <a:pPr algn="r"/>
            <a:r>
              <a:rPr lang="en-US" dirty="0"/>
              <a:t>Summed digit counts:</a:t>
            </a:r>
          </a:p>
        </p:txBody>
      </p:sp>
      <p:sp>
        <p:nvSpPr>
          <p:cNvPr id="48" name="TextBox 47"/>
          <p:cNvSpPr txBox="1"/>
          <p:nvPr/>
        </p:nvSpPr>
        <p:spPr>
          <a:xfrm>
            <a:off x="454643" y="4800600"/>
            <a:ext cx="1676400" cy="646331"/>
          </a:xfrm>
          <a:prstGeom prst="rect">
            <a:avLst/>
          </a:prstGeom>
          <a:noFill/>
        </p:spPr>
        <p:txBody>
          <a:bodyPr wrap="square" rtlCol="0">
            <a:spAutoFit/>
          </a:bodyPr>
          <a:lstStyle/>
          <a:p>
            <a:pPr algn="r"/>
            <a:r>
              <a:rPr lang="en-US" dirty="0"/>
              <a:t>Scratch regions:</a:t>
            </a:r>
          </a:p>
        </p:txBody>
      </p:sp>
      <p:graphicFrame>
        <p:nvGraphicFramePr>
          <p:cNvPr id="49" name="Table 48"/>
          <p:cNvGraphicFramePr>
            <a:graphicFrameLocks noGrp="1"/>
          </p:cNvGraphicFramePr>
          <p:nvPr>
            <p:extLst/>
          </p:nvPr>
        </p:nvGraphicFramePr>
        <p:xfrm>
          <a:off x="2274708" y="3697069"/>
          <a:ext cx="8737245" cy="685800"/>
        </p:xfrm>
        <a:graphic>
          <a:graphicData uri="http://schemas.openxmlformats.org/drawingml/2006/table">
            <a:tbl>
              <a:tblPr>
                <a:noFill/>
                <a:tableStyleId>{69C7853C-536D-4A76-A0AE-DD22124D55A5}</a:tableStyleId>
              </a:tblPr>
              <a:tblGrid>
                <a:gridCol w="794295">
                  <a:extLst>
                    <a:ext uri="{9D8B030D-6E8A-4147-A177-3AD203B41FA5}">
                      <a16:colId xmlns:a16="http://schemas.microsoft.com/office/drawing/2014/main" val="139172054"/>
                    </a:ext>
                  </a:extLst>
                </a:gridCol>
                <a:gridCol w="794295">
                  <a:extLst>
                    <a:ext uri="{9D8B030D-6E8A-4147-A177-3AD203B41FA5}">
                      <a16:colId xmlns:a16="http://schemas.microsoft.com/office/drawing/2014/main" val="851912493"/>
                    </a:ext>
                  </a:extLst>
                </a:gridCol>
                <a:gridCol w="794295">
                  <a:extLst>
                    <a:ext uri="{9D8B030D-6E8A-4147-A177-3AD203B41FA5}">
                      <a16:colId xmlns:a16="http://schemas.microsoft.com/office/drawing/2014/main" val="624696400"/>
                    </a:ext>
                  </a:extLst>
                </a:gridCol>
                <a:gridCol w="794295">
                  <a:extLst>
                    <a:ext uri="{9D8B030D-6E8A-4147-A177-3AD203B41FA5}">
                      <a16:colId xmlns:a16="http://schemas.microsoft.com/office/drawing/2014/main" val="2576820211"/>
                    </a:ext>
                  </a:extLst>
                </a:gridCol>
                <a:gridCol w="794295">
                  <a:extLst>
                    <a:ext uri="{9D8B030D-6E8A-4147-A177-3AD203B41FA5}">
                      <a16:colId xmlns:a16="http://schemas.microsoft.com/office/drawing/2014/main" val="731325603"/>
                    </a:ext>
                  </a:extLst>
                </a:gridCol>
                <a:gridCol w="794295">
                  <a:extLst>
                    <a:ext uri="{9D8B030D-6E8A-4147-A177-3AD203B41FA5}">
                      <a16:colId xmlns:a16="http://schemas.microsoft.com/office/drawing/2014/main" val="1674204123"/>
                    </a:ext>
                  </a:extLst>
                </a:gridCol>
                <a:gridCol w="794295">
                  <a:extLst>
                    <a:ext uri="{9D8B030D-6E8A-4147-A177-3AD203B41FA5}">
                      <a16:colId xmlns:a16="http://schemas.microsoft.com/office/drawing/2014/main" val="2801615452"/>
                    </a:ext>
                  </a:extLst>
                </a:gridCol>
                <a:gridCol w="794295">
                  <a:extLst>
                    <a:ext uri="{9D8B030D-6E8A-4147-A177-3AD203B41FA5}">
                      <a16:colId xmlns:a16="http://schemas.microsoft.com/office/drawing/2014/main" val="2139135270"/>
                    </a:ext>
                  </a:extLst>
                </a:gridCol>
                <a:gridCol w="794295">
                  <a:extLst>
                    <a:ext uri="{9D8B030D-6E8A-4147-A177-3AD203B41FA5}">
                      <a16:colId xmlns:a16="http://schemas.microsoft.com/office/drawing/2014/main" val="4044512946"/>
                    </a:ext>
                  </a:extLst>
                </a:gridCol>
                <a:gridCol w="794295">
                  <a:extLst>
                    <a:ext uri="{9D8B030D-6E8A-4147-A177-3AD203B41FA5}">
                      <a16:colId xmlns:a16="http://schemas.microsoft.com/office/drawing/2014/main" val="838200756"/>
                    </a:ext>
                  </a:extLst>
                </a:gridCol>
                <a:gridCol w="794295">
                  <a:extLst>
                    <a:ext uri="{9D8B030D-6E8A-4147-A177-3AD203B41FA5}">
                      <a16:colId xmlns:a16="http://schemas.microsoft.com/office/drawing/2014/main" val="3064941616"/>
                    </a:ext>
                  </a:extLst>
                </a:gridCol>
              </a:tblGrid>
              <a:tr h="685800">
                <a:tc>
                  <a:txBody>
                    <a:bodyPr/>
                    <a:lstStyle/>
                    <a:p>
                      <a:pPr algn="ctr"/>
                      <a:r>
                        <a:rPr lang="en-US" b="1" dirty="0"/>
                        <a:t>0</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b="1" dirty="0"/>
                        <a:t>6</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dirty="0"/>
                        <a:t>7</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b="0" dirty="0"/>
                        <a:t>7</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b="0" dirty="0"/>
                        <a:t>7</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b="0" dirty="0"/>
                        <a:t>7</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b="0" dirty="0"/>
                        <a:t>7</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b="0" dirty="0"/>
                        <a:t>7</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b="0" dirty="0"/>
                        <a:t>7</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b="0" dirty="0"/>
                        <a:t>7</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tc>
                  <a:txBody>
                    <a:bodyPr/>
                    <a:lstStyle/>
                    <a:p>
                      <a:pPr algn="ctr"/>
                      <a:r>
                        <a:rPr lang="en-US" b="0" dirty="0"/>
                        <a:t>7</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gradFill>
                      <a:gsLst>
                        <a:gs pos="0">
                          <a:schemeClr val="accent1">
                            <a:lumMod val="5000"/>
                            <a:lumOff val="95000"/>
                          </a:schemeClr>
                        </a:gs>
                        <a:gs pos="74000">
                          <a:schemeClr val="accent3">
                            <a:lumMod val="60000"/>
                            <a:lumOff val="40000"/>
                          </a:schemeClr>
                        </a:gs>
                        <a:gs pos="100000">
                          <a:schemeClr val="accent3"/>
                        </a:gs>
                      </a:gsLst>
                      <a:lin ang="5400000" scaled="1"/>
                    </a:gradFill>
                  </a:tcPr>
                </a:tc>
                <a:extLst>
                  <a:ext uri="{0D108BD9-81ED-4DB2-BD59-A6C34878D82A}">
                    <a16:rowId xmlns:a16="http://schemas.microsoft.com/office/drawing/2014/main" val="4097043327"/>
                  </a:ext>
                </a:extLst>
              </a:tr>
            </a:tbl>
          </a:graphicData>
        </a:graphic>
      </p:graphicFrame>
      <p:graphicFrame>
        <p:nvGraphicFramePr>
          <p:cNvPr id="50" name="Table 49"/>
          <p:cNvGraphicFramePr>
            <a:graphicFrameLocks noGrp="1"/>
          </p:cNvGraphicFramePr>
          <p:nvPr>
            <p:extLst/>
          </p:nvPr>
        </p:nvGraphicFramePr>
        <p:xfrm>
          <a:off x="2209800" y="4724400"/>
          <a:ext cx="5560065" cy="1223683"/>
        </p:xfrm>
        <a:graphic>
          <a:graphicData uri="http://schemas.openxmlformats.org/drawingml/2006/table">
            <a:tbl>
              <a:tblPr>
                <a:noFill/>
                <a:tableStyleId>{69C7853C-536D-4A76-A0AE-DD22124D55A5}</a:tableStyleId>
              </a:tblPr>
              <a:tblGrid>
                <a:gridCol w="794295">
                  <a:extLst>
                    <a:ext uri="{9D8B030D-6E8A-4147-A177-3AD203B41FA5}">
                      <a16:colId xmlns:a16="http://schemas.microsoft.com/office/drawing/2014/main" val="139172054"/>
                    </a:ext>
                  </a:extLst>
                </a:gridCol>
                <a:gridCol w="794295">
                  <a:extLst>
                    <a:ext uri="{9D8B030D-6E8A-4147-A177-3AD203B41FA5}">
                      <a16:colId xmlns:a16="http://schemas.microsoft.com/office/drawing/2014/main" val="851912493"/>
                    </a:ext>
                  </a:extLst>
                </a:gridCol>
                <a:gridCol w="794295">
                  <a:extLst>
                    <a:ext uri="{9D8B030D-6E8A-4147-A177-3AD203B41FA5}">
                      <a16:colId xmlns:a16="http://schemas.microsoft.com/office/drawing/2014/main" val="624696400"/>
                    </a:ext>
                  </a:extLst>
                </a:gridCol>
                <a:gridCol w="794295">
                  <a:extLst>
                    <a:ext uri="{9D8B030D-6E8A-4147-A177-3AD203B41FA5}">
                      <a16:colId xmlns:a16="http://schemas.microsoft.com/office/drawing/2014/main" val="2576820211"/>
                    </a:ext>
                  </a:extLst>
                </a:gridCol>
                <a:gridCol w="794295">
                  <a:extLst>
                    <a:ext uri="{9D8B030D-6E8A-4147-A177-3AD203B41FA5}">
                      <a16:colId xmlns:a16="http://schemas.microsoft.com/office/drawing/2014/main" val="731325603"/>
                    </a:ext>
                  </a:extLst>
                </a:gridCol>
                <a:gridCol w="794295">
                  <a:extLst>
                    <a:ext uri="{9D8B030D-6E8A-4147-A177-3AD203B41FA5}">
                      <a16:colId xmlns:a16="http://schemas.microsoft.com/office/drawing/2014/main" val="1674204123"/>
                    </a:ext>
                  </a:extLst>
                </a:gridCol>
                <a:gridCol w="794295">
                  <a:extLst>
                    <a:ext uri="{9D8B030D-6E8A-4147-A177-3AD203B41FA5}">
                      <a16:colId xmlns:a16="http://schemas.microsoft.com/office/drawing/2014/main" val="2801615452"/>
                    </a:ext>
                  </a:extLst>
                </a:gridCol>
              </a:tblGrid>
              <a:tr h="685800">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tx2">
                        <a:lumMod val="40000"/>
                        <a:lumOff val="60000"/>
                      </a:schemeClr>
                    </a:soli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tx2">
                        <a:lumMod val="40000"/>
                        <a:lumOff val="60000"/>
                      </a:schemeClr>
                    </a:soli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tx2">
                        <a:lumMod val="40000"/>
                        <a:lumOff val="60000"/>
                      </a:schemeClr>
                    </a:soli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tx2">
                        <a:lumMod val="40000"/>
                        <a:lumOff val="60000"/>
                      </a:schemeClr>
                    </a:soli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tx2">
                        <a:lumMod val="40000"/>
                        <a:lumOff val="60000"/>
                      </a:schemeClr>
                    </a:soli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tx2">
                        <a:lumMod val="40000"/>
                        <a:lumOff val="60000"/>
                      </a:schemeClr>
                    </a:solidFill>
                  </a:tcPr>
                </a:tc>
                <a:tc>
                  <a:txBody>
                    <a:bodyPr/>
                    <a:lstStyle/>
                    <a:p>
                      <a:pPr algn="ctr"/>
                      <a:endParaRPr lang="en-US" dirty="0"/>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4097043327"/>
                  </a:ext>
                </a:extLst>
              </a:tr>
              <a:tr h="537883">
                <a:tc>
                  <a:txBody>
                    <a:bodyPr/>
                    <a:lstStyle/>
                    <a:p>
                      <a:pPr algn="ctr"/>
                      <a:r>
                        <a:rPr lang="en-US" dirty="0"/>
                        <a:t>0</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1</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2</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3</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4</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5</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a:r>
                        <a:rPr lang="en-US" dirty="0"/>
                        <a:t>6</a:t>
                      </a:r>
                    </a:p>
                  </a:txBody>
                  <a:tcPr anchor="ctr">
                    <a:lnL w="9525" cap="flat" cmpd="sng" algn="ctr">
                      <a:noFill/>
                      <a:prstDash val="solid"/>
                    </a:lnL>
                    <a:lnR w="9525" cap="flat" cmpd="sng" algn="ctr">
                      <a:noFill/>
                      <a:prstDash val="solid"/>
                    </a:lnR>
                    <a:lnT w="12700" cap="flat" cmpd="sng" algn="ctr">
                      <a:solidFill>
                        <a:schemeClr val="accent3"/>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989251847"/>
                  </a:ext>
                </a:extLst>
              </a:tr>
            </a:tbl>
          </a:graphicData>
        </a:graphic>
      </p:graphicFrame>
      <p:sp>
        <p:nvSpPr>
          <p:cNvPr id="51" name="TextBox 50"/>
          <p:cNvSpPr txBox="1"/>
          <p:nvPr/>
        </p:nvSpPr>
        <p:spPr>
          <a:xfrm>
            <a:off x="685800" y="5943600"/>
            <a:ext cx="1447778" cy="646331"/>
          </a:xfrm>
          <a:prstGeom prst="rect">
            <a:avLst/>
          </a:prstGeom>
          <a:noFill/>
        </p:spPr>
        <p:txBody>
          <a:bodyPr wrap="square" rtlCol="0">
            <a:spAutoFit/>
          </a:bodyPr>
          <a:lstStyle/>
          <a:p>
            <a:pPr algn="r"/>
            <a:r>
              <a:rPr lang="en-US" dirty="0"/>
              <a:t>Scratch filled:</a:t>
            </a:r>
          </a:p>
        </p:txBody>
      </p:sp>
      <p:graphicFrame>
        <p:nvGraphicFramePr>
          <p:cNvPr id="52" name="Table 51"/>
          <p:cNvGraphicFramePr>
            <a:graphicFrameLocks noGrp="1"/>
          </p:cNvGraphicFramePr>
          <p:nvPr>
            <p:extLst/>
          </p:nvPr>
        </p:nvGraphicFramePr>
        <p:xfrm>
          <a:off x="2212335" y="5948083"/>
          <a:ext cx="5560065" cy="685800"/>
        </p:xfrm>
        <a:graphic>
          <a:graphicData uri="http://schemas.openxmlformats.org/drawingml/2006/table">
            <a:tbl>
              <a:tblPr>
                <a:noFill/>
                <a:tableStyleId>{69C7853C-536D-4A76-A0AE-DD22124D55A5}</a:tableStyleId>
              </a:tblPr>
              <a:tblGrid>
                <a:gridCol w="794295">
                  <a:extLst>
                    <a:ext uri="{9D8B030D-6E8A-4147-A177-3AD203B41FA5}">
                      <a16:colId xmlns:a16="http://schemas.microsoft.com/office/drawing/2014/main" val="139172054"/>
                    </a:ext>
                  </a:extLst>
                </a:gridCol>
                <a:gridCol w="794295">
                  <a:extLst>
                    <a:ext uri="{9D8B030D-6E8A-4147-A177-3AD203B41FA5}">
                      <a16:colId xmlns:a16="http://schemas.microsoft.com/office/drawing/2014/main" val="851912493"/>
                    </a:ext>
                  </a:extLst>
                </a:gridCol>
                <a:gridCol w="794295">
                  <a:extLst>
                    <a:ext uri="{9D8B030D-6E8A-4147-A177-3AD203B41FA5}">
                      <a16:colId xmlns:a16="http://schemas.microsoft.com/office/drawing/2014/main" val="624696400"/>
                    </a:ext>
                  </a:extLst>
                </a:gridCol>
                <a:gridCol w="794295">
                  <a:extLst>
                    <a:ext uri="{9D8B030D-6E8A-4147-A177-3AD203B41FA5}">
                      <a16:colId xmlns:a16="http://schemas.microsoft.com/office/drawing/2014/main" val="2576820211"/>
                    </a:ext>
                  </a:extLst>
                </a:gridCol>
                <a:gridCol w="794295">
                  <a:extLst>
                    <a:ext uri="{9D8B030D-6E8A-4147-A177-3AD203B41FA5}">
                      <a16:colId xmlns:a16="http://schemas.microsoft.com/office/drawing/2014/main" val="731325603"/>
                    </a:ext>
                  </a:extLst>
                </a:gridCol>
                <a:gridCol w="794295">
                  <a:extLst>
                    <a:ext uri="{9D8B030D-6E8A-4147-A177-3AD203B41FA5}">
                      <a16:colId xmlns:a16="http://schemas.microsoft.com/office/drawing/2014/main" val="1674204123"/>
                    </a:ext>
                  </a:extLst>
                </a:gridCol>
                <a:gridCol w="794295">
                  <a:extLst>
                    <a:ext uri="{9D8B030D-6E8A-4147-A177-3AD203B41FA5}">
                      <a16:colId xmlns:a16="http://schemas.microsoft.com/office/drawing/2014/main" val="2801615452"/>
                    </a:ext>
                  </a:extLst>
                </a:gridCol>
              </a:tblGrid>
              <a:tr h="685800">
                <a:tc>
                  <a:txBody>
                    <a:bodyPr/>
                    <a:lstStyle/>
                    <a:p>
                      <a:pPr algn="ctr"/>
                      <a:r>
                        <a:rPr lang="en-US" dirty="0"/>
                        <a:t>0</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tx2">
                        <a:lumMod val="40000"/>
                        <a:lumOff val="60000"/>
                      </a:schemeClr>
                    </a:solidFill>
                  </a:tcPr>
                </a:tc>
                <a:tc>
                  <a:txBody>
                    <a:bodyPr/>
                    <a:lstStyle/>
                    <a:p>
                      <a:pPr algn="ctr"/>
                      <a:r>
                        <a:rPr lang="en-US" dirty="0"/>
                        <a:t>7</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tx2">
                        <a:lumMod val="40000"/>
                        <a:lumOff val="60000"/>
                      </a:schemeClr>
                    </a:solidFill>
                  </a:tcPr>
                </a:tc>
                <a:tc>
                  <a:txBody>
                    <a:bodyPr/>
                    <a:lstStyle/>
                    <a:p>
                      <a:pPr algn="ctr"/>
                      <a:r>
                        <a:rPr lang="en-US" dirty="0"/>
                        <a:t>37</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tx2">
                        <a:lumMod val="40000"/>
                        <a:lumOff val="60000"/>
                      </a:schemeClr>
                    </a:solidFill>
                  </a:tcPr>
                </a:tc>
                <a:tc>
                  <a:txBody>
                    <a:bodyPr/>
                    <a:lstStyle/>
                    <a:p>
                      <a:pPr algn="ctr"/>
                      <a:r>
                        <a:rPr lang="en-US" dirty="0"/>
                        <a:t>45</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tx2">
                        <a:lumMod val="40000"/>
                        <a:lumOff val="60000"/>
                      </a:schemeClr>
                    </a:solidFill>
                  </a:tcPr>
                </a:tc>
                <a:tc>
                  <a:txBody>
                    <a:bodyPr/>
                    <a:lstStyle/>
                    <a:p>
                      <a:pPr algn="ctr"/>
                      <a:r>
                        <a:rPr lang="en-US" dirty="0"/>
                        <a:t>51</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tx2">
                        <a:lumMod val="40000"/>
                        <a:lumOff val="60000"/>
                      </a:schemeClr>
                    </a:solidFill>
                  </a:tcPr>
                </a:tc>
                <a:tc>
                  <a:txBody>
                    <a:bodyPr/>
                    <a:lstStyle/>
                    <a:p>
                      <a:pPr algn="ctr"/>
                      <a:r>
                        <a:rPr lang="en-US" dirty="0"/>
                        <a:t>54</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tx2">
                        <a:lumMod val="40000"/>
                        <a:lumOff val="60000"/>
                      </a:schemeClr>
                    </a:solidFill>
                  </a:tcPr>
                </a:tc>
                <a:tc>
                  <a:txBody>
                    <a:bodyPr/>
                    <a:lstStyle/>
                    <a:p>
                      <a:pPr algn="ctr"/>
                      <a:r>
                        <a:rPr lang="en-US" dirty="0"/>
                        <a:t>108</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4097043327"/>
                  </a:ext>
                </a:extLst>
              </a:tr>
            </a:tbl>
          </a:graphicData>
        </a:graphic>
      </p:graphicFrame>
      <p:sp>
        <p:nvSpPr>
          <p:cNvPr id="16" name="Curved Left Arrow 15"/>
          <p:cNvSpPr/>
          <p:nvPr/>
        </p:nvSpPr>
        <p:spPr>
          <a:xfrm>
            <a:off x="11201400" y="2819400"/>
            <a:ext cx="457200" cy="1295400"/>
          </a:xfrm>
          <a:prstGeom prst="curved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54" name="Curved Left Arrow 53"/>
          <p:cNvSpPr/>
          <p:nvPr/>
        </p:nvSpPr>
        <p:spPr>
          <a:xfrm>
            <a:off x="7924800" y="5052048"/>
            <a:ext cx="457200" cy="1295400"/>
          </a:xfrm>
          <a:prstGeom prst="curved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27811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41"/>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4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48" grpId="0"/>
      <p:bldP spid="51" grpId="0"/>
      <p:bldP spid="16" grpId="0" animBg="1"/>
      <p:bldP spid="5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Radix sort implementation</a:t>
            </a:r>
          </a:p>
        </p:txBody>
      </p:sp>
      <p:sp>
        <p:nvSpPr>
          <p:cNvPr id="3" name="Content Placeholder 2"/>
          <p:cNvSpPr>
            <a:spLocks noGrp="1"/>
          </p:cNvSpPr>
          <p:nvPr>
            <p:ph idx="1"/>
          </p:nvPr>
        </p:nvSpPr>
        <p:spPr/>
        <p:txBody>
          <a:bodyPr>
            <a:normAutofit/>
          </a:bodyPr>
          <a:lstStyle/>
          <a:p>
            <a:r>
              <a:rPr lang="en-US" dirty="0"/>
              <a:t>In recap:</a:t>
            </a:r>
          </a:p>
          <a:p>
            <a:pPr marL="971550" lvl="1" indent="-514350">
              <a:buFont typeface="+mj-lt"/>
              <a:buAutoNum type="arabicPeriod"/>
            </a:pPr>
            <a:r>
              <a:rPr lang="en-US" dirty="0"/>
              <a:t>Count how many keys go into each bucket</a:t>
            </a:r>
          </a:p>
          <a:p>
            <a:pPr marL="971550" lvl="1" indent="-514350">
              <a:buFont typeface="+mj-lt"/>
              <a:buAutoNum type="arabicPeriod"/>
            </a:pPr>
            <a:r>
              <a:rPr lang="en-US" dirty="0"/>
              <a:t>After doing so, add up values in the count array so that the starting point of each bucket in the final array is known</a:t>
            </a:r>
          </a:p>
          <a:p>
            <a:pPr marL="971550" lvl="1" indent="-514350">
              <a:buFont typeface="+mj-lt"/>
              <a:buAutoNum type="arabicPeriod"/>
            </a:pPr>
            <a:r>
              <a:rPr lang="en-US" dirty="0"/>
              <a:t>Copy all values into their correct bucket ranges in a scratch array</a:t>
            </a:r>
          </a:p>
          <a:p>
            <a:pPr marL="971550" lvl="1" indent="-514350">
              <a:buFont typeface="+mj-lt"/>
              <a:buAutoNum type="arabicPeriod"/>
            </a:pPr>
            <a:r>
              <a:rPr lang="en-US" dirty="0"/>
              <a:t>Copy all values back into the original array </a:t>
            </a:r>
          </a:p>
          <a:p>
            <a:pPr marL="621792" indent="-457200"/>
            <a:r>
              <a:rPr lang="en-US" dirty="0"/>
              <a:t>Repeat for each place value: ones, tens, hundreds, etc.</a:t>
            </a:r>
          </a:p>
          <a:p>
            <a:pPr marL="621792" indent="-457200"/>
            <a:r>
              <a:rPr lang="en-US" dirty="0"/>
              <a:t>After ordering everything in increasing place values, the array will be sorted</a:t>
            </a:r>
          </a:p>
        </p:txBody>
      </p:sp>
    </p:spTree>
    <p:extLst>
      <p:ext uri="{BB962C8B-B14F-4D97-AF65-F5344CB8AC3E}">
        <p14:creationId xmlns:p14="http://schemas.microsoft.com/office/powerpoint/2010/main" val="740332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US"/>
          </a:p>
        </p:txBody>
      </p:sp>
      <p:sp>
        <p:nvSpPr>
          <p:cNvPr id="4" name="Title 3"/>
          <p:cNvSpPr>
            <a:spLocks noGrp="1"/>
          </p:cNvSpPr>
          <p:nvPr>
            <p:ph type="title"/>
          </p:nvPr>
        </p:nvSpPr>
        <p:spPr/>
        <p:txBody>
          <a:bodyPr/>
          <a:lstStyle/>
          <a:p>
            <a:r>
              <a:rPr lang="en-US" dirty="0"/>
              <a:t>Heaps</a:t>
            </a:r>
          </a:p>
        </p:txBody>
      </p:sp>
    </p:spTree>
    <p:extLst>
      <p:ext uri="{BB962C8B-B14F-4D97-AF65-F5344CB8AC3E}">
        <p14:creationId xmlns:p14="http://schemas.microsoft.com/office/powerpoint/2010/main" val="26885196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Heaps</a:t>
            </a:r>
          </a:p>
        </p:txBody>
      </p:sp>
      <p:sp>
        <p:nvSpPr>
          <p:cNvPr id="3" name="Content Placeholder 2"/>
          <p:cNvSpPr>
            <a:spLocks noGrp="1"/>
          </p:cNvSpPr>
          <p:nvPr>
            <p:ph idx="1"/>
          </p:nvPr>
        </p:nvSpPr>
        <p:spPr/>
        <p:txBody>
          <a:bodyPr/>
          <a:lstStyle/>
          <a:p>
            <a:r>
              <a:rPr lang="en-US" dirty="0"/>
              <a:t>A </a:t>
            </a:r>
            <a:r>
              <a:rPr lang="en-US" b="1" dirty="0"/>
              <a:t>maximum heap</a:t>
            </a:r>
            <a:r>
              <a:rPr lang="en-US" dirty="0"/>
              <a:t> is a </a:t>
            </a:r>
            <a:r>
              <a:rPr lang="en-US" b="1" dirty="0"/>
              <a:t>complete</a:t>
            </a:r>
            <a:r>
              <a:rPr lang="en-US" dirty="0"/>
              <a:t> binary tree where</a:t>
            </a:r>
          </a:p>
          <a:p>
            <a:pPr lvl="1"/>
            <a:r>
              <a:rPr lang="en-US" dirty="0"/>
              <a:t>The left and right children of the root have key values less than the root</a:t>
            </a:r>
          </a:p>
          <a:p>
            <a:pPr lvl="1"/>
            <a:r>
              <a:rPr lang="en-US" dirty="0"/>
              <a:t>The left and right </a:t>
            </a:r>
            <a:r>
              <a:rPr lang="en-US" dirty="0" err="1"/>
              <a:t>subtrees</a:t>
            </a:r>
            <a:r>
              <a:rPr lang="en-US" dirty="0"/>
              <a:t> are also maximum heaps</a:t>
            </a:r>
          </a:p>
          <a:p>
            <a:pPr lvl="1"/>
            <a:endParaRPr lang="en-US" dirty="0"/>
          </a:p>
          <a:p>
            <a:r>
              <a:rPr lang="en-US" dirty="0"/>
              <a:t>We can define </a:t>
            </a:r>
            <a:r>
              <a:rPr lang="en-US" b="1" dirty="0"/>
              <a:t>minimum heaps </a:t>
            </a:r>
            <a:r>
              <a:rPr lang="en-US" dirty="0"/>
              <a:t>similarly </a:t>
            </a:r>
          </a:p>
          <a:p>
            <a:endParaRPr lang="en-US" dirty="0"/>
          </a:p>
          <a:p>
            <a:endParaRPr lang="en-US" dirty="0"/>
          </a:p>
        </p:txBody>
      </p:sp>
    </p:spTree>
    <p:extLst>
      <p:ext uri="{BB962C8B-B14F-4D97-AF65-F5344CB8AC3E}">
        <p14:creationId xmlns:p14="http://schemas.microsoft.com/office/powerpoint/2010/main" val="2306542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type="body" idx="1"/>
          </p:nvPr>
        </p:nvSpPr>
        <p:spPr/>
        <p:txBody>
          <a:bodyPr>
            <a:norm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Heap example</a:t>
            </a:r>
          </a:p>
        </p:txBody>
      </p:sp>
      <p:grpSp>
        <p:nvGrpSpPr>
          <p:cNvPr id="8" name="Group 39"/>
          <p:cNvGrpSpPr/>
          <p:nvPr/>
        </p:nvGrpSpPr>
        <p:grpSpPr>
          <a:xfrm>
            <a:off x="2590800" y="1752600"/>
            <a:ext cx="6553200" cy="4495800"/>
            <a:chOff x="1066800" y="1219200"/>
            <a:chExt cx="6553200" cy="4495800"/>
          </a:xfrm>
        </p:grpSpPr>
        <p:cxnSp>
          <p:nvCxnSpPr>
            <p:cNvPr id="4" name="Straight Arrow Connector 3"/>
            <p:cNvCxnSpPr>
              <a:stCxn id="9" idx="3"/>
              <a:endCxn id="10" idx="7"/>
            </p:cNvCxnSpPr>
            <p:nvPr/>
          </p:nvCxnSpPr>
          <p:spPr>
            <a:xfrm rot="5400000">
              <a:off x="3409389" y="1885389"/>
              <a:ext cx="1106022" cy="13346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a:stCxn id="10" idx="3"/>
              <a:endCxn id="15" idx="7"/>
            </p:cNvCxnSpPr>
            <p:nvPr/>
          </p:nvCxnSpPr>
          <p:spPr>
            <a:xfrm rot="5400000">
              <a:off x="1656789" y="3942789"/>
              <a:ext cx="1182222" cy="8012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a:stCxn id="10" idx="5"/>
              <a:endCxn id="16" idx="1"/>
            </p:cNvCxnSpPr>
            <p:nvPr/>
          </p:nvCxnSpPr>
          <p:spPr>
            <a:xfrm rot="16200000" flipH="1">
              <a:off x="3142689" y="3904689"/>
              <a:ext cx="1182222" cy="8774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9" idx="5"/>
              <a:endCxn id="11" idx="1"/>
            </p:cNvCxnSpPr>
            <p:nvPr/>
          </p:nvCxnSpPr>
          <p:spPr>
            <a:xfrm rot="16200000" flipH="1">
              <a:off x="5504889" y="1771089"/>
              <a:ext cx="1106022" cy="15632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4495800" y="12192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10</a:t>
              </a:r>
            </a:p>
          </p:txBody>
        </p:sp>
        <p:sp>
          <p:nvSpPr>
            <p:cNvPr id="10" name="Oval 9"/>
            <p:cNvSpPr/>
            <p:nvPr/>
          </p:nvSpPr>
          <p:spPr>
            <a:xfrm>
              <a:off x="2514600" y="29718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9</a:t>
              </a:r>
            </a:p>
          </p:txBody>
        </p:sp>
        <p:sp>
          <p:nvSpPr>
            <p:cNvPr id="11" name="Oval 10"/>
            <p:cNvSpPr/>
            <p:nvPr/>
          </p:nvSpPr>
          <p:spPr>
            <a:xfrm>
              <a:off x="6705600" y="29718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3</a:t>
              </a:r>
            </a:p>
          </p:txBody>
        </p:sp>
        <p:sp>
          <p:nvSpPr>
            <p:cNvPr id="15" name="Oval 14"/>
            <p:cNvSpPr/>
            <p:nvPr/>
          </p:nvSpPr>
          <p:spPr>
            <a:xfrm>
              <a:off x="1066800" y="48006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0</a:t>
              </a:r>
            </a:p>
          </p:txBody>
        </p:sp>
        <p:sp>
          <p:nvSpPr>
            <p:cNvPr id="16" name="Oval 15"/>
            <p:cNvSpPr/>
            <p:nvPr/>
          </p:nvSpPr>
          <p:spPr>
            <a:xfrm>
              <a:off x="4038600" y="48006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1</a:t>
              </a:r>
            </a:p>
          </p:txBody>
        </p:sp>
      </p:grpSp>
    </p:spTree>
    <p:extLst>
      <p:ext uri="{BB962C8B-B14F-4D97-AF65-F5344CB8AC3E}">
        <p14:creationId xmlns:p14="http://schemas.microsoft.com/office/powerpoint/2010/main" val="31980792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How do you know where to add?</a:t>
            </a:r>
          </a:p>
        </p:txBody>
      </p:sp>
      <p:sp>
        <p:nvSpPr>
          <p:cNvPr id="3" name="Content Placeholder 2"/>
          <p:cNvSpPr>
            <a:spLocks noGrp="1"/>
          </p:cNvSpPr>
          <p:nvPr>
            <p:ph idx="1"/>
          </p:nvPr>
        </p:nvSpPr>
        <p:spPr/>
        <p:txBody>
          <a:bodyPr/>
          <a:lstStyle/>
          <a:p>
            <a:r>
              <a:rPr lang="en-US" dirty="0"/>
              <a:t>We have to keep the tree complete</a:t>
            </a:r>
          </a:p>
          <a:p>
            <a:pPr lvl="1"/>
            <a:r>
              <a:rPr lang="en-US" dirty="0"/>
              <a:t>Recall that a complete binary tree is one where every level is filled, except possibly the last one, which is filled in from the left</a:t>
            </a:r>
          </a:p>
          <a:p>
            <a:r>
              <a:rPr lang="en-US" dirty="0"/>
              <a:t>We always add to the next open spot in the current level</a:t>
            </a:r>
          </a:p>
          <a:p>
            <a:pPr lvl="1"/>
            <a:r>
              <a:rPr lang="en-US" dirty="0"/>
              <a:t>Or make a new level if the current level is full</a:t>
            </a:r>
          </a:p>
        </p:txBody>
      </p:sp>
    </p:spTree>
    <p:extLst>
      <p:ext uri="{BB962C8B-B14F-4D97-AF65-F5344CB8AC3E}">
        <p14:creationId xmlns:p14="http://schemas.microsoft.com/office/powerpoint/2010/main" val="3354063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node</a:t>
            </a:r>
          </a:p>
        </p:txBody>
      </p:sp>
      <p:sp>
        <p:nvSpPr>
          <p:cNvPr id="3" name="Content Placeholder 2"/>
          <p:cNvSpPr>
            <a:spLocks noGrp="1"/>
          </p:cNvSpPr>
          <p:nvPr>
            <p:ph idx="1"/>
          </p:nvPr>
        </p:nvSpPr>
        <p:spPr>
          <a:xfrm>
            <a:off x="6705600" y="1783560"/>
            <a:ext cx="3505200" cy="4572000"/>
          </a:xfrm>
        </p:spPr>
        <p:txBody>
          <a:bodyPr>
            <a:normAutofit/>
          </a:bodyPr>
          <a:lstStyle/>
          <a:p>
            <a:endParaRPr lang="en-US" dirty="0"/>
          </a:p>
          <a:p>
            <a:endParaRPr lang="en-US" dirty="0"/>
          </a:p>
          <a:p>
            <a:endParaRPr lang="en-US" dirty="0"/>
          </a:p>
          <a:p>
            <a:endParaRPr lang="en-US" dirty="0"/>
          </a:p>
          <a:p>
            <a:endParaRPr lang="en-US" dirty="0"/>
          </a:p>
          <a:p>
            <a:endParaRPr lang="en-US" dirty="0"/>
          </a:p>
          <a:p>
            <a:r>
              <a:rPr lang="en-US" dirty="0"/>
              <a:t>The next open spot is left of 3</a:t>
            </a:r>
          </a:p>
        </p:txBody>
      </p:sp>
      <p:grpSp>
        <p:nvGrpSpPr>
          <p:cNvPr id="4" name="Group 3"/>
          <p:cNvGrpSpPr/>
          <p:nvPr/>
        </p:nvGrpSpPr>
        <p:grpSpPr>
          <a:xfrm>
            <a:off x="2590800" y="1752600"/>
            <a:ext cx="6553200" cy="4495800"/>
            <a:chOff x="1066800" y="1219200"/>
            <a:chExt cx="6553200" cy="4495800"/>
          </a:xfrm>
        </p:grpSpPr>
        <p:cxnSp>
          <p:nvCxnSpPr>
            <p:cNvPr id="5" name="Straight Arrow Connector 4"/>
            <p:cNvCxnSpPr>
              <a:stCxn id="10" idx="3"/>
              <a:endCxn id="11" idx="7"/>
            </p:cNvCxnSpPr>
            <p:nvPr/>
          </p:nvCxnSpPr>
          <p:spPr>
            <a:xfrm rot="5400000">
              <a:off x="3409389" y="1885389"/>
              <a:ext cx="1106022" cy="13346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a:stCxn id="11" idx="3"/>
              <a:endCxn id="13" idx="7"/>
            </p:cNvCxnSpPr>
            <p:nvPr/>
          </p:nvCxnSpPr>
          <p:spPr>
            <a:xfrm rot="5400000">
              <a:off x="1656789" y="3942789"/>
              <a:ext cx="1182222" cy="8012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11" idx="5"/>
              <a:endCxn id="14" idx="1"/>
            </p:cNvCxnSpPr>
            <p:nvPr/>
          </p:nvCxnSpPr>
          <p:spPr>
            <a:xfrm rot="16200000" flipH="1">
              <a:off x="3142689" y="3904689"/>
              <a:ext cx="1182222" cy="8774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10" idx="5"/>
              <a:endCxn id="12" idx="1"/>
            </p:cNvCxnSpPr>
            <p:nvPr/>
          </p:nvCxnSpPr>
          <p:spPr>
            <a:xfrm rot="16200000" flipH="1">
              <a:off x="5504889" y="1771089"/>
              <a:ext cx="1106022" cy="15632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4495800" y="12192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10</a:t>
              </a:r>
            </a:p>
          </p:txBody>
        </p:sp>
        <p:sp>
          <p:nvSpPr>
            <p:cNvPr id="11" name="Oval 10"/>
            <p:cNvSpPr/>
            <p:nvPr/>
          </p:nvSpPr>
          <p:spPr>
            <a:xfrm>
              <a:off x="2514600" y="29718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9</a:t>
              </a:r>
            </a:p>
          </p:txBody>
        </p:sp>
        <p:sp>
          <p:nvSpPr>
            <p:cNvPr id="12" name="Oval 11"/>
            <p:cNvSpPr/>
            <p:nvPr/>
          </p:nvSpPr>
          <p:spPr>
            <a:xfrm>
              <a:off x="6705600" y="29718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3</a:t>
              </a:r>
            </a:p>
          </p:txBody>
        </p:sp>
        <p:sp>
          <p:nvSpPr>
            <p:cNvPr id="13" name="Oval 12"/>
            <p:cNvSpPr/>
            <p:nvPr/>
          </p:nvSpPr>
          <p:spPr>
            <a:xfrm>
              <a:off x="1066800" y="48006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0</a:t>
              </a:r>
            </a:p>
          </p:txBody>
        </p:sp>
        <p:sp>
          <p:nvSpPr>
            <p:cNvPr id="14" name="Oval 13"/>
            <p:cNvSpPr/>
            <p:nvPr/>
          </p:nvSpPr>
          <p:spPr>
            <a:xfrm>
              <a:off x="4038600" y="48006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1</a:t>
              </a:r>
            </a:p>
          </p:txBody>
        </p:sp>
      </p:grpSp>
    </p:spTree>
    <p:extLst>
      <p:ext uri="{BB962C8B-B14F-4D97-AF65-F5344CB8AC3E}">
        <p14:creationId xmlns:p14="http://schemas.microsoft.com/office/powerpoint/2010/main" val="2400792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 15</a:t>
            </a:r>
          </a:p>
        </p:txBody>
      </p:sp>
      <p:sp>
        <p:nvSpPr>
          <p:cNvPr id="3" name="Content Placeholder 2"/>
          <p:cNvSpPr>
            <a:spLocks noGrp="1"/>
          </p:cNvSpPr>
          <p:nvPr>
            <p:ph idx="1"/>
          </p:nvPr>
        </p:nvSpPr>
        <p:spPr/>
        <p:txBody>
          <a:bodyPr/>
          <a:lstStyle/>
          <a:p>
            <a:r>
              <a:rPr lang="en-US" dirty="0"/>
              <a:t>Oh no!</a:t>
            </a:r>
          </a:p>
        </p:txBody>
      </p:sp>
      <p:grpSp>
        <p:nvGrpSpPr>
          <p:cNvPr id="4" name="Group 3"/>
          <p:cNvGrpSpPr/>
          <p:nvPr/>
        </p:nvGrpSpPr>
        <p:grpSpPr>
          <a:xfrm>
            <a:off x="2590800" y="1752600"/>
            <a:ext cx="6553200" cy="4495800"/>
            <a:chOff x="1066800" y="1219200"/>
            <a:chExt cx="6553200" cy="4495800"/>
          </a:xfrm>
        </p:grpSpPr>
        <p:cxnSp>
          <p:nvCxnSpPr>
            <p:cNvPr id="5" name="Straight Arrow Connector 4"/>
            <p:cNvCxnSpPr>
              <a:stCxn id="9" idx="3"/>
              <a:endCxn id="10" idx="7"/>
            </p:cNvCxnSpPr>
            <p:nvPr/>
          </p:nvCxnSpPr>
          <p:spPr>
            <a:xfrm rot="5400000">
              <a:off x="3409389" y="1885389"/>
              <a:ext cx="1106022" cy="13346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a:stCxn id="10" idx="3"/>
              <a:endCxn id="12" idx="7"/>
            </p:cNvCxnSpPr>
            <p:nvPr/>
          </p:nvCxnSpPr>
          <p:spPr>
            <a:xfrm rot="5400000">
              <a:off x="1656789" y="3942789"/>
              <a:ext cx="1182222" cy="8012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10" idx="5"/>
              <a:endCxn id="13" idx="1"/>
            </p:cNvCxnSpPr>
            <p:nvPr/>
          </p:nvCxnSpPr>
          <p:spPr>
            <a:xfrm rot="16200000" flipH="1">
              <a:off x="3142689" y="3904689"/>
              <a:ext cx="1182222" cy="8774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9" idx="5"/>
              <a:endCxn id="11" idx="1"/>
            </p:cNvCxnSpPr>
            <p:nvPr/>
          </p:nvCxnSpPr>
          <p:spPr>
            <a:xfrm rot="16200000" flipH="1">
              <a:off x="5504889" y="1771089"/>
              <a:ext cx="1106022" cy="15632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4495800" y="12192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10</a:t>
              </a:r>
            </a:p>
          </p:txBody>
        </p:sp>
        <p:sp>
          <p:nvSpPr>
            <p:cNvPr id="10" name="Oval 9"/>
            <p:cNvSpPr/>
            <p:nvPr/>
          </p:nvSpPr>
          <p:spPr>
            <a:xfrm>
              <a:off x="2514600" y="29718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9</a:t>
              </a:r>
            </a:p>
          </p:txBody>
        </p:sp>
        <p:sp>
          <p:nvSpPr>
            <p:cNvPr id="11" name="Oval 10"/>
            <p:cNvSpPr/>
            <p:nvPr/>
          </p:nvSpPr>
          <p:spPr>
            <a:xfrm>
              <a:off x="6705600" y="29718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3</a:t>
              </a:r>
            </a:p>
          </p:txBody>
        </p:sp>
        <p:sp>
          <p:nvSpPr>
            <p:cNvPr id="12" name="Oval 11"/>
            <p:cNvSpPr/>
            <p:nvPr/>
          </p:nvSpPr>
          <p:spPr>
            <a:xfrm>
              <a:off x="1066800" y="48006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0</a:t>
              </a:r>
            </a:p>
          </p:txBody>
        </p:sp>
        <p:sp>
          <p:nvSpPr>
            <p:cNvPr id="13" name="Oval 12"/>
            <p:cNvSpPr/>
            <p:nvPr/>
          </p:nvSpPr>
          <p:spPr>
            <a:xfrm>
              <a:off x="4038600" y="48006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1</a:t>
              </a:r>
            </a:p>
          </p:txBody>
        </p:sp>
      </p:grpSp>
      <p:grpSp>
        <p:nvGrpSpPr>
          <p:cNvPr id="16" name="Group 17"/>
          <p:cNvGrpSpPr/>
          <p:nvPr/>
        </p:nvGrpSpPr>
        <p:grpSpPr>
          <a:xfrm>
            <a:off x="6858001" y="4285690"/>
            <a:ext cx="1505511" cy="1962711"/>
            <a:chOff x="5334000" y="4133289"/>
            <a:chExt cx="1505511" cy="1962711"/>
          </a:xfrm>
        </p:grpSpPr>
        <p:sp>
          <p:nvSpPr>
            <p:cNvPr id="14" name="Oval 13"/>
            <p:cNvSpPr/>
            <p:nvPr/>
          </p:nvSpPr>
          <p:spPr>
            <a:xfrm>
              <a:off x="5334000" y="51816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15</a:t>
              </a:r>
            </a:p>
          </p:txBody>
        </p:sp>
        <p:cxnSp>
          <p:nvCxnSpPr>
            <p:cNvPr id="15" name="Straight Arrow Connector 14"/>
            <p:cNvCxnSpPr>
              <a:stCxn id="11" idx="3"/>
              <a:endCxn id="14" idx="7"/>
            </p:cNvCxnSpPr>
            <p:nvPr/>
          </p:nvCxnSpPr>
          <p:spPr>
            <a:xfrm rot="5400000">
              <a:off x="5885889" y="4361889"/>
              <a:ext cx="1182222" cy="7250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9836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After an add, bubble up</a:t>
            </a:r>
          </a:p>
        </p:txBody>
      </p:sp>
      <p:grpSp>
        <p:nvGrpSpPr>
          <p:cNvPr id="4" name="Group 16"/>
          <p:cNvGrpSpPr/>
          <p:nvPr/>
        </p:nvGrpSpPr>
        <p:grpSpPr>
          <a:xfrm>
            <a:off x="2590800" y="1752600"/>
            <a:ext cx="6553200" cy="4495800"/>
            <a:chOff x="1066800" y="1524000"/>
            <a:chExt cx="6553200" cy="4495800"/>
          </a:xfrm>
        </p:grpSpPr>
        <p:cxnSp>
          <p:nvCxnSpPr>
            <p:cNvPr id="5" name="Straight Arrow Connector 4"/>
            <p:cNvCxnSpPr>
              <a:stCxn id="9" idx="3"/>
              <a:endCxn id="10" idx="7"/>
            </p:cNvCxnSpPr>
            <p:nvPr/>
          </p:nvCxnSpPr>
          <p:spPr>
            <a:xfrm rot="5400000">
              <a:off x="3409389" y="2190189"/>
              <a:ext cx="1106022" cy="13346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a:stCxn id="10" idx="3"/>
              <a:endCxn id="12" idx="7"/>
            </p:cNvCxnSpPr>
            <p:nvPr/>
          </p:nvCxnSpPr>
          <p:spPr>
            <a:xfrm rot="5400000">
              <a:off x="1656789" y="4247589"/>
              <a:ext cx="1182222" cy="8012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10" idx="5"/>
              <a:endCxn id="13" idx="1"/>
            </p:cNvCxnSpPr>
            <p:nvPr/>
          </p:nvCxnSpPr>
          <p:spPr>
            <a:xfrm rot="16200000" flipH="1">
              <a:off x="3142689" y="4209489"/>
              <a:ext cx="1182222" cy="8774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9" idx="5"/>
              <a:endCxn id="11" idx="1"/>
            </p:cNvCxnSpPr>
            <p:nvPr/>
          </p:nvCxnSpPr>
          <p:spPr>
            <a:xfrm rot="16200000" flipH="1">
              <a:off x="5504889" y="2075889"/>
              <a:ext cx="1106022" cy="15632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4495800" y="15240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10</a:t>
              </a:r>
            </a:p>
          </p:txBody>
        </p:sp>
        <p:sp>
          <p:nvSpPr>
            <p:cNvPr id="10" name="Oval 9"/>
            <p:cNvSpPr/>
            <p:nvPr/>
          </p:nvSpPr>
          <p:spPr>
            <a:xfrm>
              <a:off x="2514600" y="32766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9</a:t>
              </a:r>
            </a:p>
          </p:txBody>
        </p:sp>
        <p:sp>
          <p:nvSpPr>
            <p:cNvPr id="11" name="Oval 10"/>
            <p:cNvSpPr/>
            <p:nvPr/>
          </p:nvSpPr>
          <p:spPr>
            <a:xfrm>
              <a:off x="6705600" y="32766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3</a:t>
              </a:r>
            </a:p>
          </p:txBody>
        </p:sp>
        <p:sp>
          <p:nvSpPr>
            <p:cNvPr id="12" name="Oval 11"/>
            <p:cNvSpPr/>
            <p:nvPr/>
          </p:nvSpPr>
          <p:spPr>
            <a:xfrm>
              <a:off x="1066800" y="51054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0</a:t>
              </a:r>
            </a:p>
          </p:txBody>
        </p:sp>
        <p:sp>
          <p:nvSpPr>
            <p:cNvPr id="13" name="Oval 12"/>
            <p:cNvSpPr/>
            <p:nvPr/>
          </p:nvSpPr>
          <p:spPr>
            <a:xfrm>
              <a:off x="4038600" y="51054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1</a:t>
              </a:r>
            </a:p>
          </p:txBody>
        </p:sp>
        <p:sp>
          <p:nvSpPr>
            <p:cNvPr id="15" name="Oval 14"/>
            <p:cNvSpPr/>
            <p:nvPr/>
          </p:nvSpPr>
          <p:spPr>
            <a:xfrm>
              <a:off x="5410200" y="5105400"/>
              <a:ext cx="914400" cy="914400"/>
            </a:xfrm>
            <a:prstGeom prst="ellipse">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2400" b="1" dirty="0"/>
                <a:t>15</a:t>
              </a:r>
            </a:p>
          </p:txBody>
        </p:sp>
        <p:cxnSp>
          <p:nvCxnSpPr>
            <p:cNvPr id="16" name="Straight Arrow Connector 15"/>
            <p:cNvCxnSpPr>
              <a:stCxn id="11" idx="3"/>
              <a:endCxn id="15" idx="7"/>
            </p:cNvCxnSpPr>
            <p:nvPr/>
          </p:nvCxnSpPr>
          <p:spPr>
            <a:xfrm rot="5400000">
              <a:off x="5923989" y="4323789"/>
              <a:ext cx="1182222" cy="6488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grpSp>
      <p:grpSp>
        <p:nvGrpSpPr>
          <p:cNvPr id="14" name="Group 29"/>
          <p:cNvGrpSpPr/>
          <p:nvPr/>
        </p:nvGrpSpPr>
        <p:grpSpPr>
          <a:xfrm>
            <a:off x="2590800" y="1752600"/>
            <a:ext cx="6553200" cy="4495800"/>
            <a:chOff x="1066800" y="1524000"/>
            <a:chExt cx="6553200" cy="4495800"/>
          </a:xfrm>
        </p:grpSpPr>
        <p:cxnSp>
          <p:nvCxnSpPr>
            <p:cNvPr id="31" name="Straight Arrow Connector 30"/>
            <p:cNvCxnSpPr>
              <a:stCxn id="35" idx="3"/>
              <a:endCxn id="36" idx="7"/>
            </p:cNvCxnSpPr>
            <p:nvPr/>
          </p:nvCxnSpPr>
          <p:spPr>
            <a:xfrm rot="5400000">
              <a:off x="3409389" y="2190189"/>
              <a:ext cx="1106022" cy="13346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36" idx="3"/>
              <a:endCxn id="38" idx="7"/>
            </p:cNvCxnSpPr>
            <p:nvPr/>
          </p:nvCxnSpPr>
          <p:spPr>
            <a:xfrm rot="5400000">
              <a:off x="1656789" y="4247589"/>
              <a:ext cx="1182222" cy="8012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36" idx="5"/>
              <a:endCxn id="39" idx="1"/>
            </p:cNvCxnSpPr>
            <p:nvPr/>
          </p:nvCxnSpPr>
          <p:spPr>
            <a:xfrm rot="16200000" flipH="1">
              <a:off x="3142689" y="4209489"/>
              <a:ext cx="1182222" cy="8774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35" idx="5"/>
              <a:endCxn id="37" idx="1"/>
            </p:cNvCxnSpPr>
            <p:nvPr/>
          </p:nvCxnSpPr>
          <p:spPr>
            <a:xfrm rot="16200000" flipH="1">
              <a:off x="5504889" y="2075889"/>
              <a:ext cx="1106022" cy="15632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35" name="Oval 34"/>
            <p:cNvSpPr/>
            <p:nvPr/>
          </p:nvSpPr>
          <p:spPr>
            <a:xfrm>
              <a:off x="4495800" y="15240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10</a:t>
              </a:r>
            </a:p>
          </p:txBody>
        </p:sp>
        <p:sp>
          <p:nvSpPr>
            <p:cNvPr id="36" name="Oval 35"/>
            <p:cNvSpPr/>
            <p:nvPr/>
          </p:nvSpPr>
          <p:spPr>
            <a:xfrm>
              <a:off x="2514600" y="32766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9</a:t>
              </a:r>
            </a:p>
          </p:txBody>
        </p:sp>
        <p:sp>
          <p:nvSpPr>
            <p:cNvPr id="37" name="Oval 36"/>
            <p:cNvSpPr/>
            <p:nvPr/>
          </p:nvSpPr>
          <p:spPr>
            <a:xfrm>
              <a:off x="6705600" y="3276600"/>
              <a:ext cx="914400" cy="914400"/>
            </a:xfrm>
            <a:prstGeom prst="ellipse">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2400" b="1" dirty="0"/>
                <a:t>15</a:t>
              </a:r>
            </a:p>
          </p:txBody>
        </p:sp>
        <p:sp>
          <p:nvSpPr>
            <p:cNvPr id="38" name="Oval 37"/>
            <p:cNvSpPr/>
            <p:nvPr/>
          </p:nvSpPr>
          <p:spPr>
            <a:xfrm>
              <a:off x="1066800" y="51054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0</a:t>
              </a:r>
            </a:p>
          </p:txBody>
        </p:sp>
        <p:sp>
          <p:nvSpPr>
            <p:cNvPr id="39" name="Oval 38"/>
            <p:cNvSpPr/>
            <p:nvPr/>
          </p:nvSpPr>
          <p:spPr>
            <a:xfrm>
              <a:off x="4038600" y="51054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1</a:t>
              </a:r>
            </a:p>
          </p:txBody>
        </p:sp>
        <p:sp>
          <p:nvSpPr>
            <p:cNvPr id="40" name="Oval 39"/>
            <p:cNvSpPr/>
            <p:nvPr/>
          </p:nvSpPr>
          <p:spPr>
            <a:xfrm>
              <a:off x="5410200" y="51054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3</a:t>
              </a:r>
            </a:p>
          </p:txBody>
        </p:sp>
        <p:cxnSp>
          <p:nvCxnSpPr>
            <p:cNvPr id="41" name="Straight Arrow Connector 40"/>
            <p:cNvCxnSpPr>
              <a:stCxn id="37" idx="3"/>
              <a:endCxn id="40" idx="7"/>
            </p:cNvCxnSpPr>
            <p:nvPr/>
          </p:nvCxnSpPr>
          <p:spPr>
            <a:xfrm rot="5400000">
              <a:off x="5923989" y="4323789"/>
              <a:ext cx="1182222" cy="6488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grpSp>
      <p:grpSp>
        <p:nvGrpSpPr>
          <p:cNvPr id="17" name="Group 41"/>
          <p:cNvGrpSpPr/>
          <p:nvPr/>
        </p:nvGrpSpPr>
        <p:grpSpPr>
          <a:xfrm>
            <a:off x="2590800" y="1752600"/>
            <a:ext cx="6553200" cy="4495800"/>
            <a:chOff x="1066800" y="1524000"/>
            <a:chExt cx="6553200" cy="4495800"/>
          </a:xfrm>
        </p:grpSpPr>
        <p:cxnSp>
          <p:nvCxnSpPr>
            <p:cNvPr id="43" name="Straight Arrow Connector 42"/>
            <p:cNvCxnSpPr>
              <a:stCxn id="47" idx="3"/>
              <a:endCxn id="48" idx="7"/>
            </p:cNvCxnSpPr>
            <p:nvPr/>
          </p:nvCxnSpPr>
          <p:spPr>
            <a:xfrm rot="5400000">
              <a:off x="3409389" y="2190189"/>
              <a:ext cx="1106022" cy="13346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48" idx="3"/>
              <a:endCxn id="50" idx="7"/>
            </p:cNvCxnSpPr>
            <p:nvPr/>
          </p:nvCxnSpPr>
          <p:spPr>
            <a:xfrm rot="5400000">
              <a:off x="1656789" y="4247589"/>
              <a:ext cx="1182222" cy="8012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48" idx="5"/>
              <a:endCxn id="51" idx="1"/>
            </p:cNvCxnSpPr>
            <p:nvPr/>
          </p:nvCxnSpPr>
          <p:spPr>
            <a:xfrm rot="16200000" flipH="1">
              <a:off x="3142689" y="4209489"/>
              <a:ext cx="1182222" cy="8774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47" idx="5"/>
              <a:endCxn id="49" idx="1"/>
            </p:cNvCxnSpPr>
            <p:nvPr/>
          </p:nvCxnSpPr>
          <p:spPr>
            <a:xfrm rot="16200000" flipH="1">
              <a:off x="5504889" y="2075889"/>
              <a:ext cx="1106022" cy="15632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47" name="Oval 46"/>
            <p:cNvSpPr/>
            <p:nvPr/>
          </p:nvSpPr>
          <p:spPr>
            <a:xfrm>
              <a:off x="4495800" y="1524000"/>
              <a:ext cx="914400" cy="914400"/>
            </a:xfrm>
            <a:prstGeom prst="ellipse">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2400" b="1" dirty="0"/>
                <a:t>15</a:t>
              </a:r>
            </a:p>
          </p:txBody>
        </p:sp>
        <p:sp>
          <p:nvSpPr>
            <p:cNvPr id="48" name="Oval 47"/>
            <p:cNvSpPr/>
            <p:nvPr/>
          </p:nvSpPr>
          <p:spPr>
            <a:xfrm>
              <a:off x="2514600" y="32766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9</a:t>
              </a:r>
            </a:p>
          </p:txBody>
        </p:sp>
        <p:sp>
          <p:nvSpPr>
            <p:cNvPr id="49" name="Oval 48"/>
            <p:cNvSpPr/>
            <p:nvPr/>
          </p:nvSpPr>
          <p:spPr>
            <a:xfrm>
              <a:off x="6705600" y="32766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10</a:t>
              </a:r>
            </a:p>
          </p:txBody>
        </p:sp>
        <p:sp>
          <p:nvSpPr>
            <p:cNvPr id="50" name="Oval 49"/>
            <p:cNvSpPr/>
            <p:nvPr/>
          </p:nvSpPr>
          <p:spPr>
            <a:xfrm>
              <a:off x="1066800" y="51054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0</a:t>
              </a:r>
            </a:p>
          </p:txBody>
        </p:sp>
        <p:sp>
          <p:nvSpPr>
            <p:cNvPr id="51" name="Oval 50"/>
            <p:cNvSpPr/>
            <p:nvPr/>
          </p:nvSpPr>
          <p:spPr>
            <a:xfrm>
              <a:off x="4038600" y="51054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1</a:t>
              </a:r>
            </a:p>
          </p:txBody>
        </p:sp>
        <p:sp>
          <p:nvSpPr>
            <p:cNvPr id="52" name="Oval 51"/>
            <p:cNvSpPr/>
            <p:nvPr/>
          </p:nvSpPr>
          <p:spPr>
            <a:xfrm>
              <a:off x="5410200" y="51054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3</a:t>
              </a:r>
            </a:p>
          </p:txBody>
        </p:sp>
        <p:cxnSp>
          <p:nvCxnSpPr>
            <p:cNvPr id="53" name="Straight Arrow Connector 52"/>
            <p:cNvCxnSpPr>
              <a:stCxn id="49" idx="3"/>
              <a:endCxn id="52" idx="7"/>
            </p:cNvCxnSpPr>
            <p:nvPr/>
          </p:nvCxnSpPr>
          <p:spPr>
            <a:xfrm rot="5400000">
              <a:off x="5923989" y="4323789"/>
              <a:ext cx="1182222" cy="6488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930025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Only the root can be deleted</a:t>
            </a:r>
          </a:p>
        </p:txBody>
      </p:sp>
      <p:cxnSp>
        <p:nvCxnSpPr>
          <p:cNvPr id="5" name="Straight Arrow Connector 4"/>
          <p:cNvCxnSpPr>
            <a:stCxn id="9" idx="3"/>
            <a:endCxn id="10" idx="7"/>
          </p:cNvCxnSpPr>
          <p:nvPr/>
        </p:nvCxnSpPr>
        <p:spPr>
          <a:xfrm rot="5400000">
            <a:off x="4933389" y="2418789"/>
            <a:ext cx="1106022" cy="13346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a:stCxn id="10" idx="3"/>
            <a:endCxn id="12" idx="7"/>
          </p:cNvCxnSpPr>
          <p:nvPr/>
        </p:nvCxnSpPr>
        <p:spPr>
          <a:xfrm rot="5400000">
            <a:off x="3180789" y="4476189"/>
            <a:ext cx="1182222" cy="8012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10" idx="5"/>
            <a:endCxn id="13" idx="1"/>
          </p:cNvCxnSpPr>
          <p:nvPr/>
        </p:nvCxnSpPr>
        <p:spPr>
          <a:xfrm rot="16200000" flipH="1">
            <a:off x="4666689" y="4438089"/>
            <a:ext cx="1182222" cy="8774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9" idx="5"/>
            <a:endCxn id="11" idx="1"/>
          </p:cNvCxnSpPr>
          <p:nvPr/>
        </p:nvCxnSpPr>
        <p:spPr>
          <a:xfrm rot="16200000" flipH="1">
            <a:off x="7028889" y="2304489"/>
            <a:ext cx="1106022" cy="15632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6019800" y="17526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10</a:t>
            </a:r>
          </a:p>
        </p:txBody>
      </p:sp>
      <p:sp>
        <p:nvSpPr>
          <p:cNvPr id="10" name="Oval 9"/>
          <p:cNvSpPr/>
          <p:nvPr/>
        </p:nvSpPr>
        <p:spPr>
          <a:xfrm>
            <a:off x="4038600" y="35052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9</a:t>
            </a:r>
          </a:p>
        </p:txBody>
      </p:sp>
      <p:sp>
        <p:nvSpPr>
          <p:cNvPr id="11" name="Oval 10"/>
          <p:cNvSpPr/>
          <p:nvPr/>
        </p:nvSpPr>
        <p:spPr>
          <a:xfrm>
            <a:off x="8229600" y="35052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3</a:t>
            </a:r>
          </a:p>
        </p:txBody>
      </p:sp>
      <p:sp>
        <p:nvSpPr>
          <p:cNvPr id="12" name="Oval 11"/>
          <p:cNvSpPr/>
          <p:nvPr/>
        </p:nvSpPr>
        <p:spPr>
          <a:xfrm>
            <a:off x="2590800" y="53340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0</a:t>
            </a:r>
          </a:p>
        </p:txBody>
      </p:sp>
      <p:sp>
        <p:nvSpPr>
          <p:cNvPr id="13" name="Oval 12"/>
          <p:cNvSpPr/>
          <p:nvPr/>
        </p:nvSpPr>
        <p:spPr>
          <a:xfrm>
            <a:off x="5562600" y="53340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1</a:t>
            </a:r>
          </a:p>
        </p:txBody>
      </p:sp>
    </p:spTree>
    <p:extLst>
      <p:ext uri="{BB962C8B-B14F-4D97-AF65-F5344CB8AC3E}">
        <p14:creationId xmlns:p14="http://schemas.microsoft.com/office/powerpoint/2010/main" val="2303179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Replace it with the </a:t>
            </a:r>
            <a:r>
              <a:rPr lang="en-US" sz="3600"/>
              <a:t>"last" </a:t>
            </a:r>
            <a:r>
              <a:rPr lang="en-US" sz="3600" dirty="0"/>
              <a:t>node</a:t>
            </a:r>
          </a:p>
        </p:txBody>
      </p:sp>
      <p:grpSp>
        <p:nvGrpSpPr>
          <p:cNvPr id="4" name="Group 13"/>
          <p:cNvGrpSpPr/>
          <p:nvPr/>
        </p:nvGrpSpPr>
        <p:grpSpPr>
          <a:xfrm>
            <a:off x="2590800" y="2514601"/>
            <a:ext cx="6553200" cy="3715311"/>
            <a:chOff x="1066800" y="2304489"/>
            <a:chExt cx="6553200" cy="3715311"/>
          </a:xfrm>
        </p:grpSpPr>
        <p:cxnSp>
          <p:nvCxnSpPr>
            <p:cNvPr id="5" name="Straight Arrow Connector 4"/>
            <p:cNvCxnSpPr>
              <a:endCxn id="10" idx="7"/>
            </p:cNvCxnSpPr>
            <p:nvPr/>
          </p:nvCxnSpPr>
          <p:spPr>
            <a:xfrm rot="5400000">
              <a:off x="3409389" y="2190189"/>
              <a:ext cx="1106022" cy="13346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a:stCxn id="10" idx="3"/>
              <a:endCxn id="12" idx="7"/>
            </p:cNvCxnSpPr>
            <p:nvPr/>
          </p:nvCxnSpPr>
          <p:spPr>
            <a:xfrm rot="5400000">
              <a:off x="1656789" y="4247589"/>
              <a:ext cx="1182222" cy="8012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10" idx="5"/>
              <a:endCxn id="13" idx="1"/>
            </p:cNvCxnSpPr>
            <p:nvPr/>
          </p:nvCxnSpPr>
          <p:spPr>
            <a:xfrm rot="16200000" flipH="1">
              <a:off x="3142689" y="4209489"/>
              <a:ext cx="1182222" cy="8774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endCxn id="11" idx="1"/>
            </p:cNvCxnSpPr>
            <p:nvPr/>
          </p:nvCxnSpPr>
          <p:spPr>
            <a:xfrm rot="16200000" flipH="1">
              <a:off x="5504889" y="2075889"/>
              <a:ext cx="1106022" cy="15632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2514600" y="32766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9</a:t>
              </a:r>
            </a:p>
          </p:txBody>
        </p:sp>
        <p:sp>
          <p:nvSpPr>
            <p:cNvPr id="11" name="Oval 10"/>
            <p:cNvSpPr/>
            <p:nvPr/>
          </p:nvSpPr>
          <p:spPr>
            <a:xfrm>
              <a:off x="6705600" y="32766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3</a:t>
              </a:r>
            </a:p>
          </p:txBody>
        </p:sp>
        <p:sp>
          <p:nvSpPr>
            <p:cNvPr id="12" name="Oval 11"/>
            <p:cNvSpPr/>
            <p:nvPr/>
          </p:nvSpPr>
          <p:spPr>
            <a:xfrm>
              <a:off x="1066800" y="51054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0</a:t>
              </a:r>
            </a:p>
          </p:txBody>
        </p:sp>
        <p:sp>
          <p:nvSpPr>
            <p:cNvPr id="13" name="Oval 12"/>
            <p:cNvSpPr/>
            <p:nvPr/>
          </p:nvSpPr>
          <p:spPr>
            <a:xfrm>
              <a:off x="4038600" y="51054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1</a:t>
              </a:r>
            </a:p>
          </p:txBody>
        </p:sp>
      </p:grpSp>
      <p:grpSp>
        <p:nvGrpSpPr>
          <p:cNvPr id="9" name="Group 14"/>
          <p:cNvGrpSpPr/>
          <p:nvPr/>
        </p:nvGrpSpPr>
        <p:grpSpPr>
          <a:xfrm>
            <a:off x="2590800" y="1752601"/>
            <a:ext cx="6553200" cy="4477311"/>
            <a:chOff x="1066800" y="1542489"/>
            <a:chExt cx="6553200" cy="4477311"/>
          </a:xfrm>
        </p:grpSpPr>
        <p:cxnSp>
          <p:nvCxnSpPr>
            <p:cNvPr id="16" name="Straight Arrow Connector 15"/>
            <p:cNvCxnSpPr>
              <a:endCxn id="20" idx="7"/>
            </p:cNvCxnSpPr>
            <p:nvPr/>
          </p:nvCxnSpPr>
          <p:spPr>
            <a:xfrm rot="5400000">
              <a:off x="3409389" y="2190189"/>
              <a:ext cx="1106022" cy="13346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20" idx="3"/>
              <a:endCxn id="22" idx="7"/>
            </p:cNvCxnSpPr>
            <p:nvPr/>
          </p:nvCxnSpPr>
          <p:spPr>
            <a:xfrm rot="5400000">
              <a:off x="1656789" y="4247589"/>
              <a:ext cx="1182222" cy="8012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endCxn id="21" idx="1"/>
            </p:cNvCxnSpPr>
            <p:nvPr/>
          </p:nvCxnSpPr>
          <p:spPr>
            <a:xfrm rot="16200000" flipH="1">
              <a:off x="5504889" y="2075889"/>
              <a:ext cx="1106022" cy="15632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2514600" y="32766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9</a:t>
              </a:r>
            </a:p>
          </p:txBody>
        </p:sp>
        <p:sp>
          <p:nvSpPr>
            <p:cNvPr id="21" name="Oval 20"/>
            <p:cNvSpPr/>
            <p:nvPr/>
          </p:nvSpPr>
          <p:spPr>
            <a:xfrm>
              <a:off x="6705600" y="32766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3</a:t>
              </a:r>
            </a:p>
          </p:txBody>
        </p:sp>
        <p:sp>
          <p:nvSpPr>
            <p:cNvPr id="22" name="Oval 21"/>
            <p:cNvSpPr/>
            <p:nvPr/>
          </p:nvSpPr>
          <p:spPr>
            <a:xfrm>
              <a:off x="1066800" y="51054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0</a:t>
              </a:r>
            </a:p>
          </p:txBody>
        </p:sp>
        <p:sp>
          <p:nvSpPr>
            <p:cNvPr id="23" name="Oval 22"/>
            <p:cNvSpPr/>
            <p:nvPr/>
          </p:nvSpPr>
          <p:spPr>
            <a:xfrm>
              <a:off x="4495800" y="1542489"/>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1</a:t>
              </a:r>
            </a:p>
          </p:txBody>
        </p:sp>
      </p:grpSp>
    </p:spTree>
    <p:extLst>
      <p:ext uri="{BB962C8B-B14F-4D97-AF65-F5344CB8AC3E}">
        <p14:creationId xmlns:p14="http://schemas.microsoft.com/office/powerpoint/2010/main" val="2673174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par>
                                <p:cTn id="8" presetID="10"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Then, bubble down</a:t>
            </a:r>
          </a:p>
        </p:txBody>
      </p:sp>
      <p:grpSp>
        <p:nvGrpSpPr>
          <p:cNvPr id="4" name="Group 3"/>
          <p:cNvGrpSpPr/>
          <p:nvPr/>
        </p:nvGrpSpPr>
        <p:grpSpPr>
          <a:xfrm>
            <a:off x="2590800" y="1752601"/>
            <a:ext cx="6553200" cy="4477311"/>
            <a:chOff x="1066800" y="1542489"/>
            <a:chExt cx="6553200" cy="4477311"/>
          </a:xfrm>
        </p:grpSpPr>
        <p:cxnSp>
          <p:nvCxnSpPr>
            <p:cNvPr id="5" name="Straight Arrow Connector 4"/>
            <p:cNvCxnSpPr>
              <a:endCxn id="8" idx="7"/>
            </p:cNvCxnSpPr>
            <p:nvPr/>
          </p:nvCxnSpPr>
          <p:spPr>
            <a:xfrm rot="5400000">
              <a:off x="3409389" y="2190189"/>
              <a:ext cx="1106022" cy="13346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a:stCxn id="8" idx="3"/>
              <a:endCxn id="10" idx="7"/>
            </p:cNvCxnSpPr>
            <p:nvPr/>
          </p:nvCxnSpPr>
          <p:spPr>
            <a:xfrm rot="5400000">
              <a:off x="1656789" y="4247589"/>
              <a:ext cx="1182222" cy="8012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endCxn id="9" idx="1"/>
            </p:cNvCxnSpPr>
            <p:nvPr/>
          </p:nvCxnSpPr>
          <p:spPr>
            <a:xfrm rot="16200000" flipH="1">
              <a:off x="5504889" y="2075889"/>
              <a:ext cx="1106022" cy="15632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2514600" y="32766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9</a:t>
              </a:r>
            </a:p>
          </p:txBody>
        </p:sp>
        <p:sp>
          <p:nvSpPr>
            <p:cNvPr id="9" name="Oval 8"/>
            <p:cNvSpPr/>
            <p:nvPr/>
          </p:nvSpPr>
          <p:spPr>
            <a:xfrm>
              <a:off x="6705600" y="32766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3</a:t>
              </a:r>
            </a:p>
          </p:txBody>
        </p:sp>
        <p:sp>
          <p:nvSpPr>
            <p:cNvPr id="10" name="Oval 9"/>
            <p:cNvSpPr/>
            <p:nvPr/>
          </p:nvSpPr>
          <p:spPr>
            <a:xfrm>
              <a:off x="1066800" y="51054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0</a:t>
              </a:r>
            </a:p>
          </p:txBody>
        </p:sp>
        <p:sp>
          <p:nvSpPr>
            <p:cNvPr id="11" name="Oval 10"/>
            <p:cNvSpPr/>
            <p:nvPr/>
          </p:nvSpPr>
          <p:spPr>
            <a:xfrm>
              <a:off x="4495800" y="1542489"/>
              <a:ext cx="914400" cy="914400"/>
            </a:xfrm>
            <a:prstGeom prst="ellipse">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2400" b="1" dirty="0"/>
                <a:t>1</a:t>
              </a:r>
            </a:p>
          </p:txBody>
        </p:sp>
      </p:grpSp>
      <p:grpSp>
        <p:nvGrpSpPr>
          <p:cNvPr id="12" name="Group 11"/>
          <p:cNvGrpSpPr/>
          <p:nvPr/>
        </p:nvGrpSpPr>
        <p:grpSpPr>
          <a:xfrm>
            <a:off x="2590800" y="1752601"/>
            <a:ext cx="6553200" cy="4477311"/>
            <a:chOff x="1066800" y="1542489"/>
            <a:chExt cx="6553200" cy="4477311"/>
          </a:xfrm>
        </p:grpSpPr>
        <p:cxnSp>
          <p:nvCxnSpPr>
            <p:cNvPr id="13" name="Straight Arrow Connector 12"/>
            <p:cNvCxnSpPr>
              <a:endCxn id="16" idx="7"/>
            </p:cNvCxnSpPr>
            <p:nvPr/>
          </p:nvCxnSpPr>
          <p:spPr>
            <a:xfrm rot="5400000">
              <a:off x="3409389" y="2190189"/>
              <a:ext cx="1106022" cy="13346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16" idx="3"/>
              <a:endCxn id="18" idx="7"/>
            </p:cNvCxnSpPr>
            <p:nvPr/>
          </p:nvCxnSpPr>
          <p:spPr>
            <a:xfrm rot="5400000">
              <a:off x="1656789" y="4247589"/>
              <a:ext cx="1182222" cy="8012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endCxn id="17" idx="1"/>
            </p:cNvCxnSpPr>
            <p:nvPr/>
          </p:nvCxnSpPr>
          <p:spPr>
            <a:xfrm rot="16200000" flipH="1">
              <a:off x="5504889" y="2075889"/>
              <a:ext cx="1106022" cy="15632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2514600" y="3276600"/>
              <a:ext cx="914400" cy="914400"/>
            </a:xfrm>
            <a:prstGeom prst="ellipse">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2400" b="1" dirty="0"/>
                <a:t>1</a:t>
              </a:r>
            </a:p>
          </p:txBody>
        </p:sp>
        <p:sp>
          <p:nvSpPr>
            <p:cNvPr id="17" name="Oval 16"/>
            <p:cNvSpPr/>
            <p:nvPr/>
          </p:nvSpPr>
          <p:spPr>
            <a:xfrm>
              <a:off x="6705600" y="32766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3</a:t>
              </a:r>
            </a:p>
          </p:txBody>
        </p:sp>
        <p:sp>
          <p:nvSpPr>
            <p:cNvPr id="18" name="Oval 17"/>
            <p:cNvSpPr/>
            <p:nvPr/>
          </p:nvSpPr>
          <p:spPr>
            <a:xfrm>
              <a:off x="1066800" y="51054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0</a:t>
              </a:r>
            </a:p>
          </p:txBody>
        </p:sp>
        <p:sp>
          <p:nvSpPr>
            <p:cNvPr id="19" name="Oval 18"/>
            <p:cNvSpPr/>
            <p:nvPr/>
          </p:nvSpPr>
          <p:spPr>
            <a:xfrm>
              <a:off x="4495800" y="1542489"/>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9</a:t>
              </a:r>
            </a:p>
          </p:txBody>
        </p:sp>
      </p:grpSp>
    </p:spTree>
    <p:extLst>
      <p:ext uri="{BB962C8B-B14F-4D97-AF65-F5344CB8AC3E}">
        <p14:creationId xmlns:p14="http://schemas.microsoft.com/office/powerpoint/2010/main" val="311786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Operations</a:t>
            </a:r>
          </a:p>
        </p:txBody>
      </p:sp>
      <p:sp>
        <p:nvSpPr>
          <p:cNvPr id="3" name="Content Placeholder 2"/>
          <p:cNvSpPr>
            <a:spLocks noGrp="1"/>
          </p:cNvSpPr>
          <p:nvPr>
            <p:ph idx="1"/>
          </p:nvPr>
        </p:nvSpPr>
        <p:spPr/>
        <p:txBody>
          <a:bodyPr>
            <a:normAutofit lnSpcReduction="10000"/>
          </a:bodyPr>
          <a:lstStyle/>
          <a:p>
            <a:r>
              <a:rPr lang="en-US" dirty="0"/>
              <a:t>Heaps only have:</a:t>
            </a:r>
          </a:p>
          <a:p>
            <a:pPr lvl="1"/>
            <a:r>
              <a:rPr lang="en-US" dirty="0"/>
              <a:t>Add</a:t>
            </a:r>
          </a:p>
          <a:p>
            <a:pPr lvl="1"/>
            <a:r>
              <a:rPr lang="en-US" dirty="0"/>
              <a:t>Remove Largest</a:t>
            </a:r>
          </a:p>
          <a:p>
            <a:pPr lvl="1"/>
            <a:r>
              <a:rPr lang="en-US" dirty="0"/>
              <a:t>Get Largest</a:t>
            </a:r>
          </a:p>
          <a:p>
            <a:r>
              <a:rPr lang="en-US" dirty="0"/>
              <a:t>Which cost:</a:t>
            </a:r>
          </a:p>
          <a:p>
            <a:pPr lvl="1"/>
            <a:r>
              <a:rPr lang="en-US" dirty="0"/>
              <a:t>Add:			O(log </a:t>
            </a:r>
            <a:r>
              <a:rPr lang="en-US" b="1" i="1" dirty="0"/>
              <a:t>n</a:t>
            </a:r>
            <a:r>
              <a:rPr lang="en-US" dirty="0"/>
              <a:t>)</a:t>
            </a:r>
          </a:p>
          <a:p>
            <a:pPr lvl="1"/>
            <a:r>
              <a:rPr lang="en-US" dirty="0"/>
              <a:t>Remove Largest:	O(log </a:t>
            </a:r>
            <a:r>
              <a:rPr lang="en-US" b="1" i="1" dirty="0"/>
              <a:t>n</a:t>
            </a:r>
            <a:r>
              <a:rPr lang="en-US" dirty="0"/>
              <a:t>)</a:t>
            </a:r>
          </a:p>
          <a:p>
            <a:pPr lvl="1"/>
            <a:r>
              <a:rPr lang="en-US" dirty="0"/>
              <a:t>Get Largest:		O(1)</a:t>
            </a:r>
          </a:p>
          <a:p>
            <a:r>
              <a:rPr lang="en-US" dirty="0"/>
              <a:t>Heaps are a perfect data structure for a priority queue</a:t>
            </a:r>
          </a:p>
          <a:p>
            <a:pPr lvl="1"/>
            <a:endParaRPr lang="en-US" dirty="0"/>
          </a:p>
          <a:p>
            <a:endParaRPr lang="en-US" dirty="0"/>
          </a:p>
        </p:txBody>
      </p:sp>
    </p:spTree>
    <p:extLst>
      <p:ext uri="{BB962C8B-B14F-4D97-AF65-F5344CB8AC3E}">
        <p14:creationId xmlns:p14="http://schemas.microsoft.com/office/powerpoint/2010/main" val="3040477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
        <p:nvSpPr>
          <p:cNvPr id="3" name="Title 2"/>
          <p:cNvSpPr>
            <a:spLocks noGrp="1"/>
          </p:cNvSpPr>
          <p:nvPr>
            <p:ph type="title"/>
          </p:nvPr>
        </p:nvSpPr>
        <p:spPr/>
        <p:txBody>
          <a:bodyPr/>
          <a:lstStyle/>
          <a:p>
            <a:r>
              <a:rPr lang="en-US" dirty="0"/>
              <a:t>Upcoming</a:t>
            </a:r>
          </a:p>
        </p:txBody>
      </p:sp>
    </p:spTree>
    <p:extLst>
      <p:ext uri="{BB962C8B-B14F-4D97-AF65-F5344CB8AC3E}">
        <p14:creationId xmlns:p14="http://schemas.microsoft.com/office/powerpoint/2010/main" val="3582409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987552" y="1755648"/>
            <a:ext cx="10696448" cy="685800"/>
          </a:xfrm>
        </p:spPr>
        <p:txBody>
          <a:bodyPr/>
          <a:lstStyle/>
          <a:p>
            <a:endParaRPr lang="en-US" dirty="0"/>
          </a:p>
        </p:txBody>
      </p:sp>
      <p:sp>
        <p:nvSpPr>
          <p:cNvPr id="3" name="Title 2"/>
          <p:cNvSpPr>
            <a:spLocks noGrp="1"/>
          </p:cNvSpPr>
          <p:nvPr>
            <p:ph type="title"/>
          </p:nvPr>
        </p:nvSpPr>
        <p:spPr/>
        <p:txBody>
          <a:bodyPr/>
          <a:lstStyle/>
          <a:p>
            <a:r>
              <a:rPr lang="en-US" dirty="0"/>
              <a:t>Project 4</a:t>
            </a:r>
          </a:p>
        </p:txBody>
      </p:sp>
    </p:spTree>
    <p:extLst>
      <p:ext uri="{BB962C8B-B14F-4D97-AF65-F5344CB8AC3E}">
        <p14:creationId xmlns:p14="http://schemas.microsoft.com/office/powerpoint/2010/main" val="22318581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time…</a:t>
            </a:r>
          </a:p>
        </p:txBody>
      </p:sp>
      <p:sp>
        <p:nvSpPr>
          <p:cNvPr id="3" name="Content Placeholder 2"/>
          <p:cNvSpPr>
            <a:spLocks noGrp="1"/>
          </p:cNvSpPr>
          <p:nvPr>
            <p:ph idx="1"/>
          </p:nvPr>
        </p:nvSpPr>
        <p:spPr/>
        <p:txBody>
          <a:bodyPr/>
          <a:lstStyle/>
          <a:p>
            <a:r>
              <a:rPr lang="en-US" dirty="0"/>
              <a:t>Finish heaps</a:t>
            </a:r>
          </a:p>
          <a:p>
            <a:r>
              <a:rPr lang="en-US" dirty="0"/>
              <a:t>Heapsort</a:t>
            </a:r>
          </a:p>
          <a:p>
            <a:r>
              <a:rPr lang="en-US" dirty="0" err="1"/>
              <a:t>TimSort</a:t>
            </a:r>
            <a:endParaRPr lang="en-US" dirty="0"/>
          </a:p>
          <a:p>
            <a:r>
              <a:rPr lang="en-US" dirty="0"/>
              <a:t>Visualization of sorting</a:t>
            </a:r>
          </a:p>
          <a:p>
            <a:endParaRPr lang="en-US" dirty="0"/>
          </a:p>
        </p:txBody>
      </p:sp>
    </p:spTree>
    <p:extLst>
      <p:ext uri="{BB962C8B-B14F-4D97-AF65-F5344CB8AC3E}">
        <p14:creationId xmlns:p14="http://schemas.microsoft.com/office/powerpoint/2010/main" val="323797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Reminders</a:t>
            </a:r>
          </a:p>
        </p:txBody>
      </p:sp>
      <p:sp>
        <p:nvSpPr>
          <p:cNvPr id="5" name="Content Placeholder 4"/>
          <p:cNvSpPr>
            <a:spLocks noGrp="1"/>
          </p:cNvSpPr>
          <p:nvPr>
            <p:ph idx="1"/>
          </p:nvPr>
        </p:nvSpPr>
        <p:spPr/>
        <p:txBody>
          <a:bodyPr>
            <a:normAutofit/>
          </a:bodyPr>
          <a:lstStyle/>
          <a:p>
            <a:r>
              <a:rPr lang="en-US" dirty="0"/>
              <a:t>Work on Project 4</a:t>
            </a:r>
          </a:p>
          <a:p>
            <a:r>
              <a:rPr lang="en-US" dirty="0"/>
              <a:t>Work on Assignment 7</a:t>
            </a:r>
          </a:p>
          <a:p>
            <a:r>
              <a:rPr lang="en-US" dirty="0"/>
              <a:t>Keep reading Section 2.4</a:t>
            </a:r>
          </a:p>
        </p:txBody>
      </p:sp>
    </p:spTree>
    <p:extLst>
      <p:ext uri="{BB962C8B-B14F-4D97-AF65-F5344CB8AC3E}">
        <p14:creationId xmlns:p14="http://schemas.microsoft.com/office/powerpoint/2010/main" val="2264796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 7</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584158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Lower Bound on Sorting</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133032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fastest sort</a:t>
            </a:r>
          </a:p>
        </p:txBody>
      </p:sp>
      <p:sp>
        <p:nvSpPr>
          <p:cNvPr id="3" name="Content Placeholder 2"/>
          <p:cNvSpPr>
            <a:spLocks noGrp="1"/>
          </p:cNvSpPr>
          <p:nvPr>
            <p:ph idx="1"/>
          </p:nvPr>
        </p:nvSpPr>
        <p:spPr/>
        <p:txBody>
          <a:bodyPr/>
          <a:lstStyle/>
          <a:p>
            <a:r>
              <a:rPr lang="en-US" dirty="0"/>
              <a:t>How many ways are there to order </a:t>
            </a:r>
            <a:r>
              <a:rPr lang="en-US" b="1" i="1" dirty="0"/>
              <a:t>n</a:t>
            </a:r>
            <a:r>
              <a:rPr lang="en-US" dirty="0"/>
              <a:t> items?</a:t>
            </a:r>
          </a:p>
          <a:p>
            <a:r>
              <a:rPr lang="en-US" b="1" i="1" dirty="0"/>
              <a:t>n</a:t>
            </a:r>
            <a:r>
              <a:rPr lang="en-US" dirty="0"/>
              <a:t> different things can go in the first position, leaving </a:t>
            </a:r>
            <a:r>
              <a:rPr lang="en-US" b="1" i="1" dirty="0"/>
              <a:t>n</a:t>
            </a:r>
            <a:r>
              <a:rPr lang="en-US" dirty="0"/>
              <a:t> – 1 to go in the second position, leaving </a:t>
            </a:r>
            <a:r>
              <a:rPr lang="en-US" b="1" i="1" dirty="0"/>
              <a:t>n</a:t>
            </a:r>
            <a:r>
              <a:rPr lang="en-US" dirty="0"/>
              <a:t> – 2 things to go into the third position…</a:t>
            </a:r>
          </a:p>
          <a:p>
            <a:r>
              <a:rPr lang="en-US" b="1" i="1" dirty="0"/>
              <a:t>n</a:t>
            </a:r>
            <a:r>
              <a:rPr lang="en-US" dirty="0"/>
              <a:t> (</a:t>
            </a:r>
            <a:r>
              <a:rPr lang="en-US" b="1" i="1" dirty="0"/>
              <a:t>n</a:t>
            </a:r>
            <a:r>
              <a:rPr lang="en-US" dirty="0"/>
              <a:t> – 1) (</a:t>
            </a:r>
            <a:r>
              <a:rPr lang="en-US" b="1" i="1" dirty="0"/>
              <a:t>n</a:t>
            </a:r>
            <a:r>
              <a:rPr lang="en-US" dirty="0"/>
              <a:t> – 2) … (2)(1) = </a:t>
            </a:r>
            <a:r>
              <a:rPr lang="en-US" b="1" i="1" dirty="0"/>
              <a:t>n</a:t>
            </a:r>
            <a:r>
              <a:rPr lang="en-US" dirty="0"/>
              <a:t>!</a:t>
            </a:r>
          </a:p>
          <a:p>
            <a:r>
              <a:rPr lang="en-US" dirty="0"/>
              <a:t>In other words, there are </a:t>
            </a:r>
            <a:r>
              <a:rPr lang="en-US" b="1" i="1" dirty="0"/>
              <a:t>n</a:t>
            </a:r>
            <a:r>
              <a:rPr lang="en-US" dirty="0"/>
              <a:t>! different orderings, and we have to do some work to find the ordering that puts everything in sorted order</a:t>
            </a:r>
          </a:p>
        </p:txBody>
      </p:sp>
    </p:spTree>
    <p:extLst>
      <p:ext uri="{BB962C8B-B14F-4D97-AF65-F5344CB8AC3E}">
        <p14:creationId xmlns:p14="http://schemas.microsoft.com/office/powerpoint/2010/main" val="3539454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different kind of tree</a:t>
            </a:r>
          </a:p>
        </p:txBody>
      </p:sp>
      <p:sp>
        <p:nvSpPr>
          <p:cNvPr id="3" name="Content Placeholder 2"/>
          <p:cNvSpPr>
            <a:spLocks noGrp="1"/>
          </p:cNvSpPr>
          <p:nvPr>
            <p:ph idx="1"/>
          </p:nvPr>
        </p:nvSpPr>
        <p:spPr>
          <a:xfrm>
            <a:off x="609600" y="1682682"/>
            <a:ext cx="10972800" cy="1136718"/>
          </a:xfrm>
        </p:spPr>
        <p:txBody>
          <a:bodyPr>
            <a:normAutofit fontScale="85000" lnSpcReduction="20000"/>
          </a:bodyPr>
          <a:lstStyle/>
          <a:p>
            <a:r>
              <a:rPr lang="en-US" dirty="0"/>
              <a:t>Imagine a tree of </a:t>
            </a:r>
            <a:r>
              <a:rPr lang="en-US" b="1" dirty="0"/>
              <a:t>decisions</a:t>
            </a:r>
          </a:p>
          <a:p>
            <a:r>
              <a:rPr lang="en-US" dirty="0"/>
              <a:t>Some sequence of decisions will lead to a leaf of the tree</a:t>
            </a:r>
          </a:p>
          <a:p>
            <a:r>
              <a:rPr lang="en-US" dirty="0"/>
              <a:t>Each leaf of the tree </a:t>
            </a:r>
            <a:r>
              <a:rPr lang="en-US" b="1" dirty="0"/>
              <a:t>represents</a:t>
            </a:r>
            <a:r>
              <a:rPr lang="en-US" dirty="0"/>
              <a:t> one of those </a:t>
            </a:r>
            <a:r>
              <a:rPr lang="en-US" b="1" i="1" dirty="0"/>
              <a:t>n</a:t>
            </a:r>
            <a:r>
              <a:rPr lang="en-US" dirty="0"/>
              <a:t>! orders</a:t>
            </a:r>
          </a:p>
        </p:txBody>
      </p:sp>
      <p:sp>
        <p:nvSpPr>
          <p:cNvPr id="4" name="Oval 3"/>
          <p:cNvSpPr/>
          <p:nvPr/>
        </p:nvSpPr>
        <p:spPr>
          <a:xfrm>
            <a:off x="5758765" y="28194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a:stCxn id="4" idx="3"/>
            <a:endCxn id="10" idx="7"/>
          </p:cNvCxnSpPr>
          <p:nvPr/>
        </p:nvCxnSpPr>
        <p:spPr>
          <a:xfrm flipH="1">
            <a:off x="3270230" y="3079563"/>
            <a:ext cx="2533172" cy="31787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a:stCxn id="4" idx="5"/>
            <a:endCxn id="13" idx="1"/>
          </p:cNvCxnSpPr>
          <p:nvPr/>
        </p:nvCxnSpPr>
        <p:spPr>
          <a:xfrm>
            <a:off x="6018928" y="3079563"/>
            <a:ext cx="2795213" cy="362511"/>
          </a:xfrm>
          <a:prstGeom prst="line">
            <a:avLst/>
          </a:prstGeom>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3010067" y="3352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a:stCxn id="10" idx="3"/>
            <a:endCxn id="16" idx="0"/>
          </p:cNvCxnSpPr>
          <p:nvPr/>
        </p:nvCxnSpPr>
        <p:spPr>
          <a:xfrm flipH="1">
            <a:off x="1863573" y="3612963"/>
            <a:ext cx="1191131" cy="51919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10" idx="5"/>
            <a:endCxn id="19" idx="0"/>
          </p:cNvCxnSpPr>
          <p:nvPr/>
        </p:nvCxnSpPr>
        <p:spPr>
          <a:xfrm>
            <a:off x="3270230" y="3612963"/>
            <a:ext cx="1121888" cy="546474"/>
          </a:xfrm>
          <a:prstGeom prst="line">
            <a:avLst/>
          </a:prstGeom>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8769504" y="3397437"/>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a:stCxn id="13" idx="3"/>
            <a:endCxn id="22" idx="0"/>
          </p:cNvCxnSpPr>
          <p:nvPr/>
        </p:nvCxnSpPr>
        <p:spPr>
          <a:xfrm flipH="1">
            <a:off x="7683354" y="3657600"/>
            <a:ext cx="1130787" cy="475033"/>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13" idx="5"/>
            <a:endCxn id="25" idx="0"/>
          </p:cNvCxnSpPr>
          <p:nvPr/>
        </p:nvCxnSpPr>
        <p:spPr>
          <a:xfrm>
            <a:off x="9029667" y="3657600"/>
            <a:ext cx="1182231" cy="475033"/>
          </a:xfrm>
          <a:prstGeom prst="line">
            <a:avLst/>
          </a:prstGeom>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1711173" y="4132153"/>
            <a:ext cx="304800" cy="304800"/>
          </a:xfrm>
          <a:prstGeom prst="ellipse">
            <a:avLst/>
          </a:prstGeom>
          <a:solidFill>
            <a:schemeClr val="accent1">
              <a:alpha val="75000"/>
            </a:schemeClr>
          </a:solidFill>
          <a:ln>
            <a:solidFill>
              <a:schemeClr val="accent1">
                <a:shade val="50000"/>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p:cNvCxnSpPr>
            <a:stCxn id="16" idx="3"/>
            <a:endCxn id="46" idx="0"/>
          </p:cNvCxnSpPr>
          <p:nvPr/>
        </p:nvCxnSpPr>
        <p:spPr>
          <a:xfrm flipH="1">
            <a:off x="1252594" y="4392316"/>
            <a:ext cx="503216" cy="340212"/>
          </a:xfrm>
          <a:prstGeom prst="line">
            <a:avLst/>
          </a:prstGeom>
          <a:ln>
            <a:solidFill>
              <a:schemeClr val="accent1">
                <a:shade val="50000"/>
                <a:alpha val="7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16" idx="5"/>
            <a:endCxn id="49" idx="0"/>
          </p:cNvCxnSpPr>
          <p:nvPr/>
        </p:nvCxnSpPr>
        <p:spPr>
          <a:xfrm>
            <a:off x="1971336" y="4392316"/>
            <a:ext cx="438246" cy="347095"/>
          </a:xfrm>
          <a:prstGeom prst="line">
            <a:avLst/>
          </a:prstGeom>
          <a:ln>
            <a:solidFill>
              <a:schemeClr val="accent1">
                <a:shade val="50000"/>
                <a:alpha val="75000"/>
              </a:schemeClr>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239718" y="4159437"/>
            <a:ext cx="304800" cy="304800"/>
          </a:xfrm>
          <a:prstGeom prst="ellipse">
            <a:avLst/>
          </a:prstGeom>
          <a:solidFill>
            <a:schemeClr val="accent1">
              <a:alpha val="75000"/>
            </a:schemeClr>
          </a:solidFill>
          <a:ln>
            <a:solidFill>
              <a:schemeClr val="accent1">
                <a:shade val="50000"/>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7530954" y="4132633"/>
            <a:ext cx="304800" cy="304800"/>
          </a:xfrm>
          <a:prstGeom prst="ellipse">
            <a:avLst/>
          </a:prstGeom>
          <a:solidFill>
            <a:schemeClr val="accent1">
              <a:alpha val="75000"/>
            </a:schemeClr>
          </a:solidFill>
          <a:ln>
            <a:solidFill>
              <a:schemeClr val="accent1">
                <a:shade val="50000"/>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10059498" y="4132633"/>
            <a:ext cx="304800" cy="304800"/>
          </a:xfrm>
          <a:prstGeom prst="ellipse">
            <a:avLst/>
          </a:prstGeom>
          <a:solidFill>
            <a:schemeClr val="accent1">
              <a:alpha val="75000"/>
            </a:schemeClr>
          </a:solidFill>
          <a:ln>
            <a:solidFill>
              <a:schemeClr val="accent1">
                <a:shade val="50000"/>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1100194" y="4732528"/>
            <a:ext cx="304800" cy="304800"/>
          </a:xfrm>
          <a:prstGeom prst="ellipse">
            <a:avLst/>
          </a:prstGeom>
          <a:solidFill>
            <a:schemeClr val="accent1">
              <a:alpha val="50000"/>
            </a:schemeClr>
          </a:solidFill>
          <a:ln>
            <a:solidFill>
              <a:schemeClr val="accent1">
                <a:shade val="95000"/>
                <a:satMod val="10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7" name="Straight Connector 46"/>
          <p:cNvCxnSpPr/>
          <p:nvPr/>
        </p:nvCxnSpPr>
        <p:spPr>
          <a:xfrm flipH="1">
            <a:off x="1011238" y="4992691"/>
            <a:ext cx="143155" cy="319330"/>
          </a:xfrm>
          <a:prstGeom prst="line">
            <a:avLst/>
          </a:prstGeom>
          <a:ln>
            <a:solidFill>
              <a:schemeClr val="accent1">
                <a:shade val="95000"/>
                <a:satMod val="105000"/>
                <a:alpha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1369919" y="4992691"/>
            <a:ext cx="107908" cy="346134"/>
          </a:xfrm>
          <a:prstGeom prst="line">
            <a:avLst/>
          </a:prstGeom>
          <a:ln>
            <a:solidFill>
              <a:schemeClr val="accent1">
                <a:shade val="95000"/>
                <a:satMod val="105000"/>
                <a:alpha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2257182" y="4739411"/>
            <a:ext cx="304800" cy="304800"/>
          </a:xfrm>
          <a:prstGeom prst="ellipse">
            <a:avLst/>
          </a:prstGeom>
          <a:solidFill>
            <a:schemeClr val="accent1">
              <a:alpha val="50000"/>
            </a:schemeClr>
          </a:solidFill>
          <a:ln>
            <a:solidFill>
              <a:schemeClr val="accent1">
                <a:shade val="95000"/>
                <a:satMod val="10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0" name="Straight Connector 49"/>
          <p:cNvCxnSpPr/>
          <p:nvPr/>
        </p:nvCxnSpPr>
        <p:spPr>
          <a:xfrm flipH="1">
            <a:off x="2203473" y="4999574"/>
            <a:ext cx="107908" cy="322633"/>
          </a:xfrm>
          <a:prstGeom prst="line">
            <a:avLst/>
          </a:prstGeom>
          <a:ln>
            <a:solidFill>
              <a:schemeClr val="accent1">
                <a:shade val="95000"/>
                <a:satMod val="105000"/>
                <a:alpha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526907" y="4999574"/>
            <a:ext cx="107908" cy="322633"/>
          </a:xfrm>
          <a:prstGeom prst="line">
            <a:avLst/>
          </a:prstGeom>
          <a:ln>
            <a:solidFill>
              <a:schemeClr val="accent1">
                <a:shade val="95000"/>
                <a:satMod val="105000"/>
                <a:alpha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a:endCxn id="63" idx="0"/>
          </p:cNvCxnSpPr>
          <p:nvPr/>
        </p:nvCxnSpPr>
        <p:spPr>
          <a:xfrm flipH="1">
            <a:off x="3774834" y="4421778"/>
            <a:ext cx="504888" cy="340212"/>
          </a:xfrm>
          <a:prstGeom prst="line">
            <a:avLst/>
          </a:prstGeom>
          <a:ln>
            <a:solidFill>
              <a:schemeClr val="accent1">
                <a:shade val="50000"/>
                <a:alpha val="75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a:endCxn id="66" idx="0"/>
          </p:cNvCxnSpPr>
          <p:nvPr/>
        </p:nvCxnSpPr>
        <p:spPr>
          <a:xfrm>
            <a:off x="4495248" y="4421778"/>
            <a:ext cx="436574" cy="347095"/>
          </a:xfrm>
          <a:prstGeom prst="line">
            <a:avLst/>
          </a:prstGeom>
          <a:ln>
            <a:solidFill>
              <a:schemeClr val="accent1">
                <a:shade val="50000"/>
                <a:alpha val="75000"/>
              </a:schemeClr>
            </a:solidFill>
          </a:ln>
        </p:spPr>
        <p:style>
          <a:lnRef idx="1">
            <a:schemeClr val="accent1"/>
          </a:lnRef>
          <a:fillRef idx="0">
            <a:schemeClr val="accent1"/>
          </a:fillRef>
          <a:effectRef idx="0">
            <a:schemeClr val="accent1"/>
          </a:effectRef>
          <a:fontRef idx="minor">
            <a:schemeClr val="tx1"/>
          </a:fontRef>
        </p:style>
      </p:cxnSp>
      <p:sp>
        <p:nvSpPr>
          <p:cNvPr id="63" name="Oval 62"/>
          <p:cNvSpPr/>
          <p:nvPr/>
        </p:nvSpPr>
        <p:spPr>
          <a:xfrm>
            <a:off x="3624106" y="4761990"/>
            <a:ext cx="301456" cy="304800"/>
          </a:xfrm>
          <a:prstGeom prst="ellipse">
            <a:avLst/>
          </a:prstGeom>
          <a:solidFill>
            <a:schemeClr val="accent1">
              <a:alpha val="50000"/>
            </a:schemeClr>
          </a:solidFill>
          <a:ln>
            <a:solidFill>
              <a:schemeClr val="accent1">
                <a:shade val="95000"/>
                <a:satMod val="10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4" name="Straight Connector 63"/>
          <p:cNvCxnSpPr/>
          <p:nvPr/>
        </p:nvCxnSpPr>
        <p:spPr>
          <a:xfrm flipH="1">
            <a:off x="3535151" y="5022153"/>
            <a:ext cx="142664" cy="319330"/>
          </a:xfrm>
          <a:prstGeom prst="line">
            <a:avLst/>
          </a:prstGeom>
          <a:ln>
            <a:solidFill>
              <a:schemeClr val="accent1">
                <a:shade val="95000"/>
                <a:satMod val="105000"/>
                <a:alpha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3890977" y="5022153"/>
            <a:ext cx="110762" cy="346134"/>
          </a:xfrm>
          <a:prstGeom prst="line">
            <a:avLst/>
          </a:prstGeom>
          <a:ln>
            <a:solidFill>
              <a:schemeClr val="accent1">
                <a:shade val="95000"/>
                <a:satMod val="105000"/>
                <a:alpha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6" name="Oval 65"/>
          <p:cNvSpPr/>
          <p:nvPr/>
        </p:nvSpPr>
        <p:spPr>
          <a:xfrm>
            <a:off x="4781094" y="4768873"/>
            <a:ext cx="301456" cy="304800"/>
          </a:xfrm>
          <a:prstGeom prst="ellipse">
            <a:avLst/>
          </a:prstGeom>
          <a:solidFill>
            <a:schemeClr val="accent1">
              <a:alpha val="50000"/>
            </a:schemeClr>
          </a:solidFill>
          <a:ln>
            <a:solidFill>
              <a:schemeClr val="accent1">
                <a:shade val="95000"/>
                <a:satMod val="10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7" name="Straight Connector 66"/>
          <p:cNvCxnSpPr/>
          <p:nvPr/>
        </p:nvCxnSpPr>
        <p:spPr>
          <a:xfrm flipH="1">
            <a:off x="4727385" y="5029036"/>
            <a:ext cx="107418" cy="322633"/>
          </a:xfrm>
          <a:prstGeom prst="line">
            <a:avLst/>
          </a:prstGeom>
          <a:ln>
            <a:solidFill>
              <a:schemeClr val="accent1">
                <a:shade val="95000"/>
                <a:satMod val="105000"/>
                <a:alpha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a:stCxn id="66" idx="5"/>
          </p:cNvCxnSpPr>
          <p:nvPr/>
        </p:nvCxnSpPr>
        <p:spPr>
          <a:xfrm>
            <a:off x="5038403" y="5029036"/>
            <a:ext cx="110762" cy="322633"/>
          </a:xfrm>
          <a:prstGeom prst="line">
            <a:avLst/>
          </a:prstGeom>
          <a:ln>
            <a:solidFill>
              <a:schemeClr val="accent1">
                <a:shade val="95000"/>
                <a:satMod val="105000"/>
                <a:alpha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a:endCxn id="71" idx="0"/>
          </p:cNvCxnSpPr>
          <p:nvPr/>
        </p:nvCxnSpPr>
        <p:spPr>
          <a:xfrm flipH="1">
            <a:off x="7076483" y="4421778"/>
            <a:ext cx="503216" cy="340212"/>
          </a:xfrm>
          <a:prstGeom prst="line">
            <a:avLst/>
          </a:prstGeom>
          <a:ln>
            <a:solidFill>
              <a:schemeClr val="accent1">
                <a:shade val="50000"/>
                <a:alpha val="75000"/>
              </a:schemeClr>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a:endCxn id="74" idx="0"/>
          </p:cNvCxnSpPr>
          <p:nvPr/>
        </p:nvCxnSpPr>
        <p:spPr>
          <a:xfrm>
            <a:off x="7795225" y="4421778"/>
            <a:ext cx="438246" cy="347095"/>
          </a:xfrm>
          <a:prstGeom prst="line">
            <a:avLst/>
          </a:prstGeom>
          <a:ln>
            <a:solidFill>
              <a:schemeClr val="accent1">
                <a:shade val="50000"/>
                <a:alpha val="75000"/>
              </a:schemeClr>
            </a:solidFill>
          </a:ln>
        </p:spPr>
        <p:style>
          <a:lnRef idx="1">
            <a:schemeClr val="accent1"/>
          </a:lnRef>
          <a:fillRef idx="0">
            <a:schemeClr val="accent1"/>
          </a:fillRef>
          <a:effectRef idx="0">
            <a:schemeClr val="accent1"/>
          </a:effectRef>
          <a:fontRef idx="minor">
            <a:schemeClr val="tx1"/>
          </a:fontRef>
        </p:style>
      </p:cxnSp>
      <p:sp>
        <p:nvSpPr>
          <p:cNvPr id="71" name="Oval 70"/>
          <p:cNvSpPr/>
          <p:nvPr/>
        </p:nvSpPr>
        <p:spPr>
          <a:xfrm>
            <a:off x="6924083" y="4761990"/>
            <a:ext cx="304800" cy="304800"/>
          </a:xfrm>
          <a:prstGeom prst="ellipse">
            <a:avLst/>
          </a:prstGeom>
          <a:solidFill>
            <a:schemeClr val="accent1">
              <a:alpha val="50000"/>
            </a:schemeClr>
          </a:solidFill>
          <a:ln>
            <a:solidFill>
              <a:schemeClr val="accent1">
                <a:shade val="95000"/>
                <a:satMod val="10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2" name="Straight Connector 71"/>
          <p:cNvCxnSpPr>
            <a:stCxn id="71" idx="3"/>
          </p:cNvCxnSpPr>
          <p:nvPr/>
        </p:nvCxnSpPr>
        <p:spPr>
          <a:xfrm flipH="1">
            <a:off x="6825565" y="5022153"/>
            <a:ext cx="143155" cy="319330"/>
          </a:xfrm>
          <a:prstGeom prst="line">
            <a:avLst/>
          </a:prstGeom>
          <a:ln>
            <a:solidFill>
              <a:schemeClr val="accent1">
                <a:shade val="95000"/>
                <a:satMod val="105000"/>
                <a:alpha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a:stCxn id="71" idx="5"/>
          </p:cNvCxnSpPr>
          <p:nvPr/>
        </p:nvCxnSpPr>
        <p:spPr>
          <a:xfrm>
            <a:off x="7184246" y="5022153"/>
            <a:ext cx="107908" cy="346134"/>
          </a:xfrm>
          <a:prstGeom prst="line">
            <a:avLst/>
          </a:prstGeom>
          <a:ln>
            <a:solidFill>
              <a:schemeClr val="accent1">
                <a:shade val="95000"/>
                <a:satMod val="105000"/>
                <a:alpha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74" name="Oval 73"/>
          <p:cNvSpPr/>
          <p:nvPr/>
        </p:nvSpPr>
        <p:spPr>
          <a:xfrm>
            <a:off x="8081071" y="4768873"/>
            <a:ext cx="304800" cy="304800"/>
          </a:xfrm>
          <a:prstGeom prst="ellipse">
            <a:avLst/>
          </a:prstGeom>
          <a:solidFill>
            <a:schemeClr val="accent1">
              <a:alpha val="50000"/>
            </a:schemeClr>
          </a:solidFill>
          <a:ln>
            <a:solidFill>
              <a:schemeClr val="accent1">
                <a:shade val="95000"/>
                <a:satMod val="10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5" name="Straight Connector 74"/>
          <p:cNvCxnSpPr>
            <a:stCxn id="74" idx="3"/>
          </p:cNvCxnSpPr>
          <p:nvPr/>
        </p:nvCxnSpPr>
        <p:spPr>
          <a:xfrm flipH="1">
            <a:off x="8017800" y="5029036"/>
            <a:ext cx="107908" cy="322633"/>
          </a:xfrm>
          <a:prstGeom prst="line">
            <a:avLst/>
          </a:prstGeom>
          <a:ln>
            <a:solidFill>
              <a:schemeClr val="accent1">
                <a:shade val="95000"/>
                <a:satMod val="105000"/>
                <a:alpha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a:stCxn id="74" idx="5"/>
          </p:cNvCxnSpPr>
          <p:nvPr/>
        </p:nvCxnSpPr>
        <p:spPr>
          <a:xfrm>
            <a:off x="8341234" y="5029036"/>
            <a:ext cx="107908" cy="322633"/>
          </a:xfrm>
          <a:prstGeom prst="line">
            <a:avLst/>
          </a:prstGeom>
          <a:ln>
            <a:solidFill>
              <a:schemeClr val="accent1">
                <a:shade val="95000"/>
                <a:satMod val="105000"/>
                <a:alpha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a:endCxn id="79" idx="0"/>
          </p:cNvCxnSpPr>
          <p:nvPr/>
        </p:nvCxnSpPr>
        <p:spPr>
          <a:xfrm flipH="1">
            <a:off x="9614780" y="4433067"/>
            <a:ext cx="503216" cy="340212"/>
          </a:xfrm>
          <a:prstGeom prst="line">
            <a:avLst/>
          </a:prstGeom>
          <a:ln>
            <a:solidFill>
              <a:schemeClr val="accent1">
                <a:shade val="50000"/>
                <a:alpha val="75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a:endCxn id="82" idx="0"/>
          </p:cNvCxnSpPr>
          <p:nvPr/>
        </p:nvCxnSpPr>
        <p:spPr>
          <a:xfrm>
            <a:off x="10333522" y="4433067"/>
            <a:ext cx="438246" cy="347095"/>
          </a:xfrm>
          <a:prstGeom prst="line">
            <a:avLst/>
          </a:prstGeom>
          <a:ln>
            <a:solidFill>
              <a:schemeClr val="accent1">
                <a:shade val="50000"/>
                <a:alpha val="75000"/>
              </a:schemeClr>
            </a:solidFill>
          </a:ln>
        </p:spPr>
        <p:style>
          <a:lnRef idx="1">
            <a:schemeClr val="accent1"/>
          </a:lnRef>
          <a:fillRef idx="0">
            <a:schemeClr val="accent1"/>
          </a:fillRef>
          <a:effectRef idx="0">
            <a:schemeClr val="accent1"/>
          </a:effectRef>
          <a:fontRef idx="minor">
            <a:schemeClr val="tx1"/>
          </a:fontRef>
        </p:style>
      </p:cxnSp>
      <p:sp>
        <p:nvSpPr>
          <p:cNvPr id="79" name="Oval 78"/>
          <p:cNvSpPr/>
          <p:nvPr/>
        </p:nvSpPr>
        <p:spPr>
          <a:xfrm>
            <a:off x="9462380" y="4773279"/>
            <a:ext cx="304800" cy="304800"/>
          </a:xfrm>
          <a:prstGeom prst="ellipse">
            <a:avLst/>
          </a:prstGeom>
          <a:solidFill>
            <a:schemeClr val="accent1">
              <a:alpha val="50000"/>
            </a:schemeClr>
          </a:solidFill>
          <a:ln>
            <a:solidFill>
              <a:schemeClr val="accent1">
                <a:shade val="95000"/>
                <a:satMod val="10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0" name="Straight Connector 79"/>
          <p:cNvCxnSpPr>
            <a:stCxn id="79" idx="3"/>
          </p:cNvCxnSpPr>
          <p:nvPr/>
        </p:nvCxnSpPr>
        <p:spPr>
          <a:xfrm flipH="1">
            <a:off x="9363862" y="5033442"/>
            <a:ext cx="143155" cy="319330"/>
          </a:xfrm>
          <a:prstGeom prst="line">
            <a:avLst/>
          </a:prstGeom>
          <a:ln>
            <a:solidFill>
              <a:schemeClr val="accent1">
                <a:shade val="95000"/>
                <a:satMod val="105000"/>
                <a:alpha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a:stCxn id="79" idx="5"/>
          </p:cNvCxnSpPr>
          <p:nvPr/>
        </p:nvCxnSpPr>
        <p:spPr>
          <a:xfrm>
            <a:off x="9722543" y="5033442"/>
            <a:ext cx="107908" cy="346134"/>
          </a:xfrm>
          <a:prstGeom prst="line">
            <a:avLst/>
          </a:prstGeom>
          <a:ln>
            <a:solidFill>
              <a:schemeClr val="accent1">
                <a:shade val="95000"/>
                <a:satMod val="105000"/>
                <a:alpha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82" name="Oval 81"/>
          <p:cNvSpPr/>
          <p:nvPr/>
        </p:nvSpPr>
        <p:spPr>
          <a:xfrm>
            <a:off x="10619368" y="4780162"/>
            <a:ext cx="304800" cy="304800"/>
          </a:xfrm>
          <a:prstGeom prst="ellipse">
            <a:avLst/>
          </a:prstGeom>
          <a:solidFill>
            <a:schemeClr val="accent1">
              <a:alpha val="50000"/>
            </a:schemeClr>
          </a:solidFill>
          <a:ln>
            <a:solidFill>
              <a:schemeClr val="accent1">
                <a:shade val="95000"/>
                <a:satMod val="10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3" name="Straight Connector 82"/>
          <p:cNvCxnSpPr>
            <a:stCxn id="82" idx="3"/>
          </p:cNvCxnSpPr>
          <p:nvPr/>
        </p:nvCxnSpPr>
        <p:spPr>
          <a:xfrm flipH="1">
            <a:off x="10556097" y="5040325"/>
            <a:ext cx="107908" cy="322633"/>
          </a:xfrm>
          <a:prstGeom prst="line">
            <a:avLst/>
          </a:prstGeom>
          <a:ln>
            <a:solidFill>
              <a:schemeClr val="accent1">
                <a:shade val="95000"/>
                <a:satMod val="105000"/>
                <a:alpha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a:stCxn id="82" idx="5"/>
          </p:cNvCxnSpPr>
          <p:nvPr/>
        </p:nvCxnSpPr>
        <p:spPr>
          <a:xfrm>
            <a:off x="10879531" y="5040325"/>
            <a:ext cx="107908" cy="322633"/>
          </a:xfrm>
          <a:prstGeom prst="line">
            <a:avLst/>
          </a:prstGeom>
          <a:ln>
            <a:solidFill>
              <a:schemeClr val="accent1">
                <a:shade val="95000"/>
                <a:satMod val="105000"/>
                <a:alpha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85" name="Oval 84"/>
          <p:cNvSpPr/>
          <p:nvPr/>
        </p:nvSpPr>
        <p:spPr>
          <a:xfrm>
            <a:off x="152400" y="58102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6" name="Oval 85"/>
          <p:cNvSpPr/>
          <p:nvPr/>
        </p:nvSpPr>
        <p:spPr>
          <a:xfrm>
            <a:off x="381000" y="58102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8" name="Oval 87"/>
          <p:cNvSpPr/>
          <p:nvPr/>
        </p:nvSpPr>
        <p:spPr>
          <a:xfrm>
            <a:off x="609600" y="58102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9" name="Oval 88"/>
          <p:cNvSpPr/>
          <p:nvPr/>
        </p:nvSpPr>
        <p:spPr>
          <a:xfrm>
            <a:off x="838200" y="58102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0" name="Oval 89"/>
          <p:cNvSpPr/>
          <p:nvPr/>
        </p:nvSpPr>
        <p:spPr>
          <a:xfrm>
            <a:off x="1066800" y="58102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1" name="Oval 90"/>
          <p:cNvSpPr/>
          <p:nvPr/>
        </p:nvSpPr>
        <p:spPr>
          <a:xfrm>
            <a:off x="1295400" y="58102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2" name="Oval 91"/>
          <p:cNvSpPr/>
          <p:nvPr/>
        </p:nvSpPr>
        <p:spPr>
          <a:xfrm>
            <a:off x="1524000" y="58102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3" name="Oval 92"/>
          <p:cNvSpPr/>
          <p:nvPr/>
        </p:nvSpPr>
        <p:spPr>
          <a:xfrm>
            <a:off x="1752600" y="58102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4" name="Oval 93"/>
          <p:cNvSpPr/>
          <p:nvPr/>
        </p:nvSpPr>
        <p:spPr>
          <a:xfrm>
            <a:off x="1995311" y="58102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5" name="Oval 94"/>
          <p:cNvSpPr/>
          <p:nvPr/>
        </p:nvSpPr>
        <p:spPr>
          <a:xfrm>
            <a:off x="2223911" y="58102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6" name="Oval 95"/>
          <p:cNvSpPr/>
          <p:nvPr/>
        </p:nvSpPr>
        <p:spPr>
          <a:xfrm>
            <a:off x="2452511" y="58102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7" name="Oval 96"/>
          <p:cNvSpPr/>
          <p:nvPr/>
        </p:nvSpPr>
        <p:spPr>
          <a:xfrm>
            <a:off x="2681111" y="58102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8" name="Oval 97"/>
          <p:cNvSpPr/>
          <p:nvPr/>
        </p:nvSpPr>
        <p:spPr>
          <a:xfrm>
            <a:off x="2909711" y="58102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9" name="Oval 98"/>
          <p:cNvSpPr/>
          <p:nvPr/>
        </p:nvSpPr>
        <p:spPr>
          <a:xfrm>
            <a:off x="3138311" y="58102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00" name="Oval 99"/>
          <p:cNvSpPr/>
          <p:nvPr/>
        </p:nvSpPr>
        <p:spPr>
          <a:xfrm>
            <a:off x="3366911" y="58102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01" name="Oval 100"/>
          <p:cNvSpPr/>
          <p:nvPr/>
        </p:nvSpPr>
        <p:spPr>
          <a:xfrm>
            <a:off x="3595511" y="58102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0" name="Oval 109"/>
          <p:cNvSpPr/>
          <p:nvPr/>
        </p:nvSpPr>
        <p:spPr>
          <a:xfrm>
            <a:off x="3824111" y="58069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1" name="Oval 110"/>
          <p:cNvSpPr/>
          <p:nvPr/>
        </p:nvSpPr>
        <p:spPr>
          <a:xfrm>
            <a:off x="4052711" y="58069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2" name="Oval 111"/>
          <p:cNvSpPr/>
          <p:nvPr/>
        </p:nvSpPr>
        <p:spPr>
          <a:xfrm>
            <a:off x="4281311" y="58069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3" name="Oval 112"/>
          <p:cNvSpPr/>
          <p:nvPr/>
        </p:nvSpPr>
        <p:spPr>
          <a:xfrm>
            <a:off x="4509911" y="58069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4" name="Oval 113"/>
          <p:cNvSpPr/>
          <p:nvPr/>
        </p:nvSpPr>
        <p:spPr>
          <a:xfrm>
            <a:off x="4738511" y="58069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5" name="Oval 114"/>
          <p:cNvSpPr/>
          <p:nvPr/>
        </p:nvSpPr>
        <p:spPr>
          <a:xfrm>
            <a:off x="4967111" y="58069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6" name="Oval 115"/>
          <p:cNvSpPr/>
          <p:nvPr/>
        </p:nvSpPr>
        <p:spPr>
          <a:xfrm>
            <a:off x="5195711" y="58069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7" name="Oval 116"/>
          <p:cNvSpPr/>
          <p:nvPr/>
        </p:nvSpPr>
        <p:spPr>
          <a:xfrm>
            <a:off x="5424311" y="58069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8" name="Oval 117"/>
          <p:cNvSpPr/>
          <p:nvPr/>
        </p:nvSpPr>
        <p:spPr>
          <a:xfrm>
            <a:off x="5667022" y="58069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9" name="Oval 118"/>
          <p:cNvSpPr/>
          <p:nvPr/>
        </p:nvSpPr>
        <p:spPr>
          <a:xfrm>
            <a:off x="5895622" y="58069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0" name="Oval 119"/>
          <p:cNvSpPr/>
          <p:nvPr/>
        </p:nvSpPr>
        <p:spPr>
          <a:xfrm>
            <a:off x="6124222" y="58069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1" name="Oval 120"/>
          <p:cNvSpPr/>
          <p:nvPr/>
        </p:nvSpPr>
        <p:spPr>
          <a:xfrm>
            <a:off x="6352822" y="58069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2" name="Oval 121"/>
          <p:cNvSpPr/>
          <p:nvPr/>
        </p:nvSpPr>
        <p:spPr>
          <a:xfrm>
            <a:off x="6581422" y="58069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3" name="Oval 122"/>
          <p:cNvSpPr/>
          <p:nvPr/>
        </p:nvSpPr>
        <p:spPr>
          <a:xfrm>
            <a:off x="6810022" y="58069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4" name="Oval 123"/>
          <p:cNvSpPr/>
          <p:nvPr/>
        </p:nvSpPr>
        <p:spPr>
          <a:xfrm>
            <a:off x="7038622" y="58069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5" name="Oval 124"/>
          <p:cNvSpPr/>
          <p:nvPr/>
        </p:nvSpPr>
        <p:spPr>
          <a:xfrm>
            <a:off x="7267222" y="58069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7" name="Oval 126"/>
          <p:cNvSpPr/>
          <p:nvPr/>
        </p:nvSpPr>
        <p:spPr>
          <a:xfrm>
            <a:off x="7504289" y="58102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8" name="Oval 127"/>
          <p:cNvSpPr/>
          <p:nvPr/>
        </p:nvSpPr>
        <p:spPr>
          <a:xfrm>
            <a:off x="7732889" y="58102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9" name="Oval 128"/>
          <p:cNvSpPr/>
          <p:nvPr/>
        </p:nvSpPr>
        <p:spPr>
          <a:xfrm>
            <a:off x="7961489" y="58102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0" name="Oval 129"/>
          <p:cNvSpPr/>
          <p:nvPr/>
        </p:nvSpPr>
        <p:spPr>
          <a:xfrm>
            <a:off x="8190089" y="58102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1" name="Oval 130"/>
          <p:cNvSpPr/>
          <p:nvPr/>
        </p:nvSpPr>
        <p:spPr>
          <a:xfrm>
            <a:off x="8418689" y="58069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2" name="Oval 131"/>
          <p:cNvSpPr/>
          <p:nvPr/>
        </p:nvSpPr>
        <p:spPr>
          <a:xfrm>
            <a:off x="8647289" y="58069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3" name="Oval 132"/>
          <p:cNvSpPr/>
          <p:nvPr/>
        </p:nvSpPr>
        <p:spPr>
          <a:xfrm>
            <a:off x="8875889" y="58069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4" name="Oval 133"/>
          <p:cNvSpPr/>
          <p:nvPr/>
        </p:nvSpPr>
        <p:spPr>
          <a:xfrm>
            <a:off x="9104489" y="58069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5" name="Oval 134"/>
          <p:cNvSpPr/>
          <p:nvPr/>
        </p:nvSpPr>
        <p:spPr>
          <a:xfrm>
            <a:off x="9333089" y="58069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6" name="Oval 135"/>
          <p:cNvSpPr/>
          <p:nvPr/>
        </p:nvSpPr>
        <p:spPr>
          <a:xfrm>
            <a:off x="9561689" y="58069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7" name="Oval 136"/>
          <p:cNvSpPr/>
          <p:nvPr/>
        </p:nvSpPr>
        <p:spPr>
          <a:xfrm>
            <a:off x="9790289" y="58069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8" name="Oval 137"/>
          <p:cNvSpPr/>
          <p:nvPr/>
        </p:nvSpPr>
        <p:spPr>
          <a:xfrm>
            <a:off x="10018889" y="58069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9" name="Oval 138"/>
          <p:cNvSpPr/>
          <p:nvPr/>
        </p:nvSpPr>
        <p:spPr>
          <a:xfrm>
            <a:off x="10261600" y="58069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0" name="Oval 139"/>
          <p:cNvSpPr/>
          <p:nvPr/>
        </p:nvSpPr>
        <p:spPr>
          <a:xfrm>
            <a:off x="10490200" y="58069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1" name="Oval 140"/>
          <p:cNvSpPr/>
          <p:nvPr/>
        </p:nvSpPr>
        <p:spPr>
          <a:xfrm>
            <a:off x="10718800" y="58069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2" name="Oval 141"/>
          <p:cNvSpPr/>
          <p:nvPr/>
        </p:nvSpPr>
        <p:spPr>
          <a:xfrm>
            <a:off x="10947400" y="58069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3" name="Oval 142"/>
          <p:cNvSpPr/>
          <p:nvPr/>
        </p:nvSpPr>
        <p:spPr>
          <a:xfrm>
            <a:off x="11176000" y="58069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4" name="Oval 143"/>
          <p:cNvSpPr/>
          <p:nvPr/>
        </p:nvSpPr>
        <p:spPr>
          <a:xfrm>
            <a:off x="11404600" y="58069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5" name="Oval 144"/>
          <p:cNvSpPr/>
          <p:nvPr/>
        </p:nvSpPr>
        <p:spPr>
          <a:xfrm>
            <a:off x="11633200" y="58069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6" name="Oval 145"/>
          <p:cNvSpPr/>
          <p:nvPr/>
        </p:nvSpPr>
        <p:spPr>
          <a:xfrm>
            <a:off x="11861800" y="58069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8" name="Oval 147"/>
          <p:cNvSpPr/>
          <p:nvPr/>
        </p:nvSpPr>
        <p:spPr>
          <a:xfrm>
            <a:off x="818513" y="5341168"/>
            <a:ext cx="174221" cy="174221"/>
          </a:xfrm>
          <a:prstGeom prst="ellipse">
            <a:avLst/>
          </a:prstGeom>
          <a:solidFill>
            <a:schemeClr val="accent1">
              <a:alpha val="25000"/>
            </a:schemeClr>
          </a:solidFill>
          <a:ln>
            <a:solidFill>
              <a:schemeClr val="accent1">
                <a:shade val="95000"/>
                <a:satMod val="105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9" name="Straight Connector 148"/>
          <p:cNvCxnSpPr/>
          <p:nvPr/>
        </p:nvCxnSpPr>
        <p:spPr>
          <a:xfrm flipH="1">
            <a:off x="767667" y="5489875"/>
            <a:ext cx="81826" cy="182526"/>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972686" y="5489875"/>
            <a:ext cx="61679" cy="197847"/>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sp>
        <p:nvSpPr>
          <p:cNvPr id="151" name="Oval 150"/>
          <p:cNvSpPr/>
          <p:nvPr/>
        </p:nvSpPr>
        <p:spPr>
          <a:xfrm>
            <a:off x="1441735" y="5345104"/>
            <a:ext cx="174221" cy="174221"/>
          </a:xfrm>
          <a:prstGeom prst="ellipse">
            <a:avLst/>
          </a:prstGeom>
          <a:solidFill>
            <a:schemeClr val="accent1">
              <a:alpha val="25000"/>
            </a:schemeClr>
          </a:solidFill>
          <a:ln>
            <a:solidFill>
              <a:schemeClr val="accent1">
                <a:shade val="95000"/>
                <a:satMod val="105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2" name="Straight Connector 151"/>
          <p:cNvCxnSpPr/>
          <p:nvPr/>
        </p:nvCxnSpPr>
        <p:spPr>
          <a:xfrm flipH="1">
            <a:off x="1411035" y="5493811"/>
            <a:ext cx="61679" cy="184414"/>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53" name="Straight Connector 152"/>
          <p:cNvCxnSpPr/>
          <p:nvPr/>
        </p:nvCxnSpPr>
        <p:spPr>
          <a:xfrm>
            <a:off x="1595907" y="5493811"/>
            <a:ext cx="61679" cy="184414"/>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sp>
        <p:nvSpPr>
          <p:cNvPr id="154" name="Oval 153"/>
          <p:cNvSpPr/>
          <p:nvPr/>
        </p:nvSpPr>
        <p:spPr>
          <a:xfrm>
            <a:off x="2009310" y="5358013"/>
            <a:ext cx="172309" cy="174221"/>
          </a:xfrm>
          <a:prstGeom prst="ellipse">
            <a:avLst/>
          </a:prstGeom>
          <a:solidFill>
            <a:schemeClr val="accent1">
              <a:alpha val="25000"/>
            </a:schemeClr>
          </a:solidFill>
          <a:ln>
            <a:solidFill>
              <a:schemeClr val="accent1">
                <a:shade val="95000"/>
                <a:satMod val="105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5" name="Straight Connector 154"/>
          <p:cNvCxnSpPr/>
          <p:nvPr/>
        </p:nvCxnSpPr>
        <p:spPr>
          <a:xfrm flipH="1">
            <a:off x="1958463" y="5506720"/>
            <a:ext cx="81545" cy="182526"/>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56" name="Straight Connector 155"/>
          <p:cNvCxnSpPr/>
          <p:nvPr/>
        </p:nvCxnSpPr>
        <p:spPr>
          <a:xfrm>
            <a:off x="2161850" y="5506720"/>
            <a:ext cx="63310" cy="197847"/>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sp>
        <p:nvSpPr>
          <p:cNvPr id="157" name="Oval 156"/>
          <p:cNvSpPr/>
          <p:nvPr/>
        </p:nvSpPr>
        <p:spPr>
          <a:xfrm>
            <a:off x="2670632" y="5361946"/>
            <a:ext cx="172309" cy="174221"/>
          </a:xfrm>
          <a:prstGeom prst="ellipse">
            <a:avLst/>
          </a:prstGeom>
          <a:solidFill>
            <a:schemeClr val="accent1">
              <a:alpha val="25000"/>
            </a:schemeClr>
          </a:solidFill>
          <a:ln>
            <a:solidFill>
              <a:schemeClr val="accent1">
                <a:shade val="95000"/>
                <a:satMod val="105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8" name="Straight Connector 157"/>
          <p:cNvCxnSpPr/>
          <p:nvPr/>
        </p:nvCxnSpPr>
        <p:spPr>
          <a:xfrm flipH="1">
            <a:off x="2639934" y="5510653"/>
            <a:ext cx="61399" cy="184414"/>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a:stCxn id="157" idx="5"/>
          </p:cNvCxnSpPr>
          <p:nvPr/>
        </p:nvCxnSpPr>
        <p:spPr>
          <a:xfrm>
            <a:off x="2817708" y="5510653"/>
            <a:ext cx="63310" cy="184414"/>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sp>
        <p:nvSpPr>
          <p:cNvPr id="160" name="Oval 159"/>
          <p:cNvSpPr/>
          <p:nvPr/>
        </p:nvSpPr>
        <p:spPr>
          <a:xfrm>
            <a:off x="3360015" y="5358014"/>
            <a:ext cx="174221" cy="174222"/>
          </a:xfrm>
          <a:prstGeom prst="ellipse">
            <a:avLst/>
          </a:prstGeom>
          <a:solidFill>
            <a:schemeClr val="accent1">
              <a:alpha val="25000"/>
            </a:schemeClr>
          </a:solidFill>
          <a:ln>
            <a:solidFill>
              <a:schemeClr val="accent1">
                <a:shade val="95000"/>
                <a:satMod val="105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1" name="Straight Connector 160"/>
          <p:cNvCxnSpPr>
            <a:stCxn id="160" idx="3"/>
          </p:cNvCxnSpPr>
          <p:nvPr/>
        </p:nvCxnSpPr>
        <p:spPr>
          <a:xfrm flipH="1">
            <a:off x="3303703" y="5506721"/>
            <a:ext cx="81826" cy="182526"/>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62" name="Straight Connector 161"/>
          <p:cNvCxnSpPr>
            <a:stCxn id="160" idx="5"/>
          </p:cNvCxnSpPr>
          <p:nvPr/>
        </p:nvCxnSpPr>
        <p:spPr>
          <a:xfrm>
            <a:off x="3508721" y="5506721"/>
            <a:ext cx="61679" cy="197847"/>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sp>
        <p:nvSpPr>
          <p:cNvPr id="163" name="Oval 162"/>
          <p:cNvSpPr/>
          <p:nvPr/>
        </p:nvSpPr>
        <p:spPr>
          <a:xfrm>
            <a:off x="4021337" y="5361945"/>
            <a:ext cx="174221" cy="174221"/>
          </a:xfrm>
          <a:prstGeom prst="ellipse">
            <a:avLst/>
          </a:prstGeom>
          <a:solidFill>
            <a:schemeClr val="accent1">
              <a:alpha val="25000"/>
            </a:schemeClr>
          </a:solidFill>
          <a:ln>
            <a:solidFill>
              <a:schemeClr val="accent1">
                <a:shade val="95000"/>
                <a:satMod val="105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4" name="Straight Connector 163"/>
          <p:cNvCxnSpPr>
            <a:stCxn id="163" idx="3"/>
          </p:cNvCxnSpPr>
          <p:nvPr/>
        </p:nvCxnSpPr>
        <p:spPr>
          <a:xfrm flipH="1">
            <a:off x="3985171" y="5510653"/>
            <a:ext cx="61679" cy="184414"/>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a:stCxn id="163" idx="5"/>
          </p:cNvCxnSpPr>
          <p:nvPr/>
        </p:nvCxnSpPr>
        <p:spPr>
          <a:xfrm>
            <a:off x="4170043" y="5510653"/>
            <a:ext cx="61679" cy="184414"/>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sp>
        <p:nvSpPr>
          <p:cNvPr id="166" name="Oval 165"/>
          <p:cNvSpPr/>
          <p:nvPr/>
        </p:nvSpPr>
        <p:spPr>
          <a:xfrm>
            <a:off x="4506079" y="5364463"/>
            <a:ext cx="174221" cy="174221"/>
          </a:xfrm>
          <a:prstGeom prst="ellipse">
            <a:avLst/>
          </a:prstGeom>
          <a:solidFill>
            <a:schemeClr val="accent1">
              <a:alpha val="25000"/>
            </a:schemeClr>
          </a:solidFill>
          <a:ln>
            <a:solidFill>
              <a:schemeClr val="accent1">
                <a:shade val="95000"/>
                <a:satMod val="105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7" name="Straight Connector 166"/>
          <p:cNvCxnSpPr>
            <a:stCxn id="166" idx="3"/>
          </p:cNvCxnSpPr>
          <p:nvPr/>
        </p:nvCxnSpPr>
        <p:spPr>
          <a:xfrm flipH="1">
            <a:off x="4449768" y="5513169"/>
            <a:ext cx="81826" cy="182526"/>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a:stCxn id="166" idx="5"/>
          </p:cNvCxnSpPr>
          <p:nvPr/>
        </p:nvCxnSpPr>
        <p:spPr>
          <a:xfrm>
            <a:off x="4654786" y="5513172"/>
            <a:ext cx="61679" cy="197847"/>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sp>
        <p:nvSpPr>
          <p:cNvPr id="169" name="Oval 168"/>
          <p:cNvSpPr/>
          <p:nvPr/>
        </p:nvSpPr>
        <p:spPr>
          <a:xfrm>
            <a:off x="5167402" y="5368401"/>
            <a:ext cx="174221" cy="174221"/>
          </a:xfrm>
          <a:prstGeom prst="ellipse">
            <a:avLst/>
          </a:prstGeom>
          <a:solidFill>
            <a:schemeClr val="accent1">
              <a:alpha val="25000"/>
            </a:schemeClr>
          </a:solidFill>
          <a:ln>
            <a:solidFill>
              <a:schemeClr val="accent1">
                <a:shade val="95000"/>
                <a:satMod val="105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0" name="Straight Connector 169"/>
          <p:cNvCxnSpPr>
            <a:stCxn id="169" idx="3"/>
          </p:cNvCxnSpPr>
          <p:nvPr/>
        </p:nvCxnSpPr>
        <p:spPr>
          <a:xfrm flipH="1">
            <a:off x="5131231" y="5517106"/>
            <a:ext cx="61679" cy="184414"/>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a:stCxn id="169" idx="5"/>
          </p:cNvCxnSpPr>
          <p:nvPr/>
        </p:nvCxnSpPr>
        <p:spPr>
          <a:xfrm>
            <a:off x="5316086" y="5517101"/>
            <a:ext cx="61679" cy="184414"/>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sp>
        <p:nvSpPr>
          <p:cNvPr id="173" name="Oval 172"/>
          <p:cNvSpPr/>
          <p:nvPr/>
        </p:nvSpPr>
        <p:spPr>
          <a:xfrm>
            <a:off x="6642148" y="5359158"/>
            <a:ext cx="174221" cy="174221"/>
          </a:xfrm>
          <a:prstGeom prst="ellipse">
            <a:avLst/>
          </a:prstGeom>
          <a:solidFill>
            <a:schemeClr val="accent1">
              <a:alpha val="25000"/>
            </a:schemeClr>
          </a:solidFill>
          <a:ln>
            <a:solidFill>
              <a:schemeClr val="accent1">
                <a:shade val="95000"/>
                <a:satMod val="105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4" name="Straight Connector 173"/>
          <p:cNvCxnSpPr/>
          <p:nvPr/>
        </p:nvCxnSpPr>
        <p:spPr>
          <a:xfrm flipH="1">
            <a:off x="6591302" y="5507865"/>
            <a:ext cx="81826" cy="182526"/>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a:xfrm>
            <a:off x="6796321" y="5507865"/>
            <a:ext cx="61679" cy="197847"/>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sp>
        <p:nvSpPr>
          <p:cNvPr id="176" name="Oval 175"/>
          <p:cNvSpPr/>
          <p:nvPr/>
        </p:nvSpPr>
        <p:spPr>
          <a:xfrm>
            <a:off x="7265370" y="5363094"/>
            <a:ext cx="174221" cy="174221"/>
          </a:xfrm>
          <a:prstGeom prst="ellipse">
            <a:avLst/>
          </a:prstGeom>
          <a:solidFill>
            <a:schemeClr val="accent1">
              <a:alpha val="25000"/>
            </a:schemeClr>
          </a:solidFill>
          <a:ln>
            <a:solidFill>
              <a:schemeClr val="accent1">
                <a:shade val="95000"/>
                <a:satMod val="105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7" name="Straight Connector 176"/>
          <p:cNvCxnSpPr/>
          <p:nvPr/>
        </p:nvCxnSpPr>
        <p:spPr>
          <a:xfrm flipH="1">
            <a:off x="7234670" y="5511801"/>
            <a:ext cx="61679" cy="184414"/>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a:off x="7419542" y="5511801"/>
            <a:ext cx="61679" cy="184414"/>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sp>
        <p:nvSpPr>
          <p:cNvPr id="179" name="Oval 178"/>
          <p:cNvSpPr/>
          <p:nvPr/>
        </p:nvSpPr>
        <p:spPr>
          <a:xfrm>
            <a:off x="7832945" y="5376003"/>
            <a:ext cx="172309" cy="174221"/>
          </a:xfrm>
          <a:prstGeom prst="ellipse">
            <a:avLst/>
          </a:prstGeom>
          <a:solidFill>
            <a:schemeClr val="accent1">
              <a:alpha val="25000"/>
            </a:schemeClr>
          </a:solidFill>
          <a:ln>
            <a:solidFill>
              <a:schemeClr val="accent1">
                <a:shade val="95000"/>
                <a:satMod val="105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0" name="Straight Connector 179"/>
          <p:cNvCxnSpPr/>
          <p:nvPr/>
        </p:nvCxnSpPr>
        <p:spPr>
          <a:xfrm flipH="1">
            <a:off x="7782098" y="5524710"/>
            <a:ext cx="81545" cy="182526"/>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a:off x="7985485" y="5524710"/>
            <a:ext cx="63310" cy="197847"/>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sp>
        <p:nvSpPr>
          <p:cNvPr id="182" name="Oval 181"/>
          <p:cNvSpPr/>
          <p:nvPr/>
        </p:nvSpPr>
        <p:spPr>
          <a:xfrm>
            <a:off x="8494267" y="5379936"/>
            <a:ext cx="172309" cy="174221"/>
          </a:xfrm>
          <a:prstGeom prst="ellipse">
            <a:avLst/>
          </a:prstGeom>
          <a:solidFill>
            <a:schemeClr val="accent1">
              <a:alpha val="25000"/>
            </a:schemeClr>
          </a:solidFill>
          <a:ln>
            <a:solidFill>
              <a:schemeClr val="accent1">
                <a:shade val="95000"/>
                <a:satMod val="105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3" name="Straight Connector 182"/>
          <p:cNvCxnSpPr/>
          <p:nvPr/>
        </p:nvCxnSpPr>
        <p:spPr>
          <a:xfrm flipH="1">
            <a:off x="8463569" y="5528643"/>
            <a:ext cx="61399" cy="184414"/>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a:stCxn id="182" idx="5"/>
          </p:cNvCxnSpPr>
          <p:nvPr/>
        </p:nvCxnSpPr>
        <p:spPr>
          <a:xfrm>
            <a:off x="8641343" y="5528643"/>
            <a:ext cx="63310" cy="184414"/>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sp>
        <p:nvSpPr>
          <p:cNvPr id="185" name="Oval 184"/>
          <p:cNvSpPr/>
          <p:nvPr/>
        </p:nvSpPr>
        <p:spPr>
          <a:xfrm>
            <a:off x="9183650" y="5376004"/>
            <a:ext cx="174221" cy="174222"/>
          </a:xfrm>
          <a:prstGeom prst="ellipse">
            <a:avLst/>
          </a:prstGeom>
          <a:solidFill>
            <a:schemeClr val="accent1">
              <a:alpha val="25000"/>
            </a:schemeClr>
          </a:solidFill>
          <a:ln>
            <a:solidFill>
              <a:schemeClr val="accent1">
                <a:shade val="95000"/>
                <a:satMod val="105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6" name="Straight Connector 185"/>
          <p:cNvCxnSpPr>
            <a:stCxn id="185" idx="3"/>
          </p:cNvCxnSpPr>
          <p:nvPr/>
        </p:nvCxnSpPr>
        <p:spPr>
          <a:xfrm flipH="1">
            <a:off x="9127338" y="5524711"/>
            <a:ext cx="81826" cy="182526"/>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a:stCxn id="185" idx="5"/>
          </p:cNvCxnSpPr>
          <p:nvPr/>
        </p:nvCxnSpPr>
        <p:spPr>
          <a:xfrm>
            <a:off x="9332356" y="5524711"/>
            <a:ext cx="61679" cy="197847"/>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sp>
        <p:nvSpPr>
          <p:cNvPr id="188" name="Oval 187"/>
          <p:cNvSpPr/>
          <p:nvPr/>
        </p:nvSpPr>
        <p:spPr>
          <a:xfrm>
            <a:off x="9844972" y="5379935"/>
            <a:ext cx="174221" cy="174221"/>
          </a:xfrm>
          <a:prstGeom prst="ellipse">
            <a:avLst/>
          </a:prstGeom>
          <a:solidFill>
            <a:schemeClr val="accent1">
              <a:alpha val="25000"/>
            </a:schemeClr>
          </a:solidFill>
          <a:ln>
            <a:solidFill>
              <a:schemeClr val="accent1">
                <a:shade val="95000"/>
                <a:satMod val="105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9" name="Straight Connector 188"/>
          <p:cNvCxnSpPr>
            <a:stCxn id="188" idx="3"/>
          </p:cNvCxnSpPr>
          <p:nvPr/>
        </p:nvCxnSpPr>
        <p:spPr>
          <a:xfrm flipH="1">
            <a:off x="9808806" y="5528643"/>
            <a:ext cx="61679" cy="184414"/>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a:stCxn id="188" idx="5"/>
          </p:cNvCxnSpPr>
          <p:nvPr/>
        </p:nvCxnSpPr>
        <p:spPr>
          <a:xfrm>
            <a:off x="9993678" y="5528643"/>
            <a:ext cx="61679" cy="184414"/>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sp>
        <p:nvSpPr>
          <p:cNvPr id="191" name="Oval 190"/>
          <p:cNvSpPr/>
          <p:nvPr/>
        </p:nvSpPr>
        <p:spPr>
          <a:xfrm>
            <a:off x="10425179" y="5382453"/>
            <a:ext cx="174221" cy="174221"/>
          </a:xfrm>
          <a:prstGeom prst="ellipse">
            <a:avLst/>
          </a:prstGeom>
          <a:solidFill>
            <a:schemeClr val="accent1">
              <a:alpha val="25000"/>
            </a:schemeClr>
          </a:solidFill>
          <a:ln>
            <a:solidFill>
              <a:schemeClr val="accent1">
                <a:shade val="95000"/>
                <a:satMod val="105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2" name="Straight Connector 191"/>
          <p:cNvCxnSpPr>
            <a:stCxn id="191" idx="3"/>
          </p:cNvCxnSpPr>
          <p:nvPr/>
        </p:nvCxnSpPr>
        <p:spPr>
          <a:xfrm flipH="1">
            <a:off x="10368868" y="5531159"/>
            <a:ext cx="81826" cy="182526"/>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a:stCxn id="191" idx="5"/>
          </p:cNvCxnSpPr>
          <p:nvPr/>
        </p:nvCxnSpPr>
        <p:spPr>
          <a:xfrm>
            <a:off x="10573886" y="5531162"/>
            <a:ext cx="61679" cy="197847"/>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sp>
        <p:nvSpPr>
          <p:cNvPr id="194" name="Oval 193"/>
          <p:cNvSpPr/>
          <p:nvPr/>
        </p:nvSpPr>
        <p:spPr>
          <a:xfrm>
            <a:off x="10991037" y="5386391"/>
            <a:ext cx="174221" cy="174221"/>
          </a:xfrm>
          <a:prstGeom prst="ellipse">
            <a:avLst/>
          </a:prstGeom>
          <a:solidFill>
            <a:schemeClr val="accent1">
              <a:alpha val="25000"/>
            </a:schemeClr>
          </a:solidFill>
          <a:ln>
            <a:solidFill>
              <a:schemeClr val="accent1">
                <a:shade val="95000"/>
                <a:satMod val="105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5" name="Straight Connector 194"/>
          <p:cNvCxnSpPr>
            <a:stCxn id="194" idx="3"/>
          </p:cNvCxnSpPr>
          <p:nvPr/>
        </p:nvCxnSpPr>
        <p:spPr>
          <a:xfrm flipH="1">
            <a:off x="10954866" y="5535096"/>
            <a:ext cx="61679" cy="184414"/>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a:stCxn id="194" idx="5"/>
          </p:cNvCxnSpPr>
          <p:nvPr/>
        </p:nvCxnSpPr>
        <p:spPr>
          <a:xfrm>
            <a:off x="11139721" y="5535091"/>
            <a:ext cx="61679" cy="184414"/>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sp>
        <p:nvSpPr>
          <p:cNvPr id="197" name="Right Brace 196"/>
          <p:cNvSpPr/>
          <p:nvPr/>
        </p:nvSpPr>
        <p:spPr>
          <a:xfrm rot="5400000">
            <a:off x="5900271" y="348128"/>
            <a:ext cx="391456" cy="117348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8" name="TextBox 197"/>
          <p:cNvSpPr txBox="1"/>
          <p:nvPr/>
        </p:nvSpPr>
        <p:spPr>
          <a:xfrm>
            <a:off x="5596183" y="6283682"/>
            <a:ext cx="1028461" cy="584775"/>
          </a:xfrm>
          <a:prstGeom prst="rect">
            <a:avLst/>
          </a:prstGeom>
          <a:noFill/>
        </p:spPr>
        <p:txBody>
          <a:bodyPr wrap="square" rtlCol="0">
            <a:spAutoFit/>
          </a:bodyPr>
          <a:lstStyle/>
          <a:p>
            <a:pPr algn="ctr"/>
            <a:r>
              <a:rPr lang="en-US" sz="3200" b="1" i="1" dirty="0"/>
              <a:t>n</a:t>
            </a:r>
            <a:r>
              <a:rPr lang="en-US" sz="3200" dirty="0"/>
              <a:t>!</a:t>
            </a:r>
          </a:p>
        </p:txBody>
      </p:sp>
    </p:spTree>
    <p:extLst>
      <p:ext uri="{BB962C8B-B14F-4D97-AF65-F5344CB8AC3E}">
        <p14:creationId xmlns:p14="http://schemas.microsoft.com/office/powerpoint/2010/main" val="3359446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Tree height</a:t>
            </a:r>
          </a:p>
        </p:txBody>
      </p:sp>
      <p:sp>
        <p:nvSpPr>
          <p:cNvPr id="3" name="Content Placeholder 2"/>
          <p:cNvSpPr>
            <a:spLocks noGrp="1"/>
          </p:cNvSpPr>
          <p:nvPr>
            <p:ph idx="1"/>
          </p:nvPr>
        </p:nvSpPr>
        <p:spPr>
          <a:xfrm>
            <a:off x="609600" y="1682682"/>
            <a:ext cx="10972800" cy="1136718"/>
          </a:xfrm>
        </p:spPr>
        <p:txBody>
          <a:bodyPr>
            <a:normAutofit fontScale="85000" lnSpcReduction="20000"/>
          </a:bodyPr>
          <a:lstStyle/>
          <a:p>
            <a:r>
              <a:rPr lang="en-US" dirty="0"/>
              <a:t>What is the smallest height the tree could have?</a:t>
            </a:r>
          </a:p>
          <a:p>
            <a:r>
              <a:rPr lang="en-US" dirty="0"/>
              <a:t>A perfectly balanced binary tree with </a:t>
            </a:r>
            <a:r>
              <a:rPr lang="en-US" b="1" i="1" dirty="0"/>
              <a:t>k</a:t>
            </a:r>
            <a:r>
              <a:rPr lang="en-US" dirty="0"/>
              <a:t> leaves will have a height of log</a:t>
            </a:r>
            <a:r>
              <a:rPr lang="en-US" baseline="-25000" dirty="0"/>
              <a:t>2</a:t>
            </a:r>
            <a:r>
              <a:rPr lang="en-US" dirty="0"/>
              <a:t>(</a:t>
            </a:r>
            <a:r>
              <a:rPr lang="en-US" b="1" i="1" dirty="0"/>
              <a:t>k</a:t>
            </a:r>
            <a:r>
              <a:rPr lang="en-US" dirty="0"/>
              <a:t>)</a:t>
            </a:r>
          </a:p>
          <a:p>
            <a:r>
              <a:rPr lang="en-US" dirty="0"/>
              <a:t>Since we have </a:t>
            </a:r>
            <a:r>
              <a:rPr lang="en-US" b="1" i="1" dirty="0"/>
              <a:t>n</a:t>
            </a:r>
            <a:r>
              <a:rPr lang="en-US" dirty="0"/>
              <a:t>! leaves, the smallest height will be log</a:t>
            </a:r>
            <a:r>
              <a:rPr lang="en-US" baseline="-25000" dirty="0"/>
              <a:t>2</a:t>
            </a:r>
            <a:r>
              <a:rPr lang="en-US" dirty="0"/>
              <a:t>(</a:t>
            </a:r>
            <a:r>
              <a:rPr lang="en-US" b="1" i="1" dirty="0"/>
              <a:t>n</a:t>
            </a:r>
            <a:r>
              <a:rPr lang="en-US" dirty="0"/>
              <a:t>!)</a:t>
            </a:r>
          </a:p>
        </p:txBody>
      </p:sp>
      <p:sp>
        <p:nvSpPr>
          <p:cNvPr id="4" name="Oval 3"/>
          <p:cNvSpPr/>
          <p:nvPr/>
        </p:nvSpPr>
        <p:spPr>
          <a:xfrm>
            <a:off x="5377765" y="2971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a:stCxn id="4" idx="3"/>
            <a:endCxn id="10" idx="7"/>
          </p:cNvCxnSpPr>
          <p:nvPr/>
        </p:nvCxnSpPr>
        <p:spPr>
          <a:xfrm flipH="1">
            <a:off x="2889230" y="3231963"/>
            <a:ext cx="2533172" cy="31787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a:stCxn id="4" idx="5"/>
            <a:endCxn id="13" idx="1"/>
          </p:cNvCxnSpPr>
          <p:nvPr/>
        </p:nvCxnSpPr>
        <p:spPr>
          <a:xfrm>
            <a:off x="5637928" y="3231963"/>
            <a:ext cx="2795213" cy="362511"/>
          </a:xfrm>
          <a:prstGeom prst="line">
            <a:avLst/>
          </a:prstGeom>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2629067" y="35052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a:stCxn id="10" idx="3"/>
            <a:endCxn id="16" idx="0"/>
          </p:cNvCxnSpPr>
          <p:nvPr/>
        </p:nvCxnSpPr>
        <p:spPr>
          <a:xfrm flipH="1">
            <a:off x="1482573" y="3765363"/>
            <a:ext cx="1191131" cy="51919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10" idx="5"/>
            <a:endCxn id="19" idx="0"/>
          </p:cNvCxnSpPr>
          <p:nvPr/>
        </p:nvCxnSpPr>
        <p:spPr>
          <a:xfrm>
            <a:off x="2889230" y="3765363"/>
            <a:ext cx="1121888" cy="546474"/>
          </a:xfrm>
          <a:prstGeom prst="line">
            <a:avLst/>
          </a:prstGeom>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8388504" y="3549837"/>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a:stCxn id="13" idx="3"/>
            <a:endCxn id="22" idx="0"/>
          </p:cNvCxnSpPr>
          <p:nvPr/>
        </p:nvCxnSpPr>
        <p:spPr>
          <a:xfrm flipH="1">
            <a:off x="7302354" y="3810000"/>
            <a:ext cx="1130787" cy="475033"/>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13" idx="5"/>
            <a:endCxn id="25" idx="0"/>
          </p:cNvCxnSpPr>
          <p:nvPr/>
        </p:nvCxnSpPr>
        <p:spPr>
          <a:xfrm>
            <a:off x="8648667" y="3810000"/>
            <a:ext cx="1182231" cy="475033"/>
          </a:xfrm>
          <a:prstGeom prst="line">
            <a:avLst/>
          </a:prstGeom>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1330173" y="4284553"/>
            <a:ext cx="304800" cy="304800"/>
          </a:xfrm>
          <a:prstGeom prst="ellipse">
            <a:avLst/>
          </a:prstGeom>
          <a:solidFill>
            <a:schemeClr val="accent1">
              <a:alpha val="75000"/>
            </a:schemeClr>
          </a:solidFill>
          <a:ln>
            <a:solidFill>
              <a:schemeClr val="accent1">
                <a:shade val="50000"/>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p:cNvCxnSpPr>
            <a:stCxn id="16" idx="3"/>
            <a:endCxn id="46" idx="0"/>
          </p:cNvCxnSpPr>
          <p:nvPr/>
        </p:nvCxnSpPr>
        <p:spPr>
          <a:xfrm flipH="1">
            <a:off x="871594" y="4544716"/>
            <a:ext cx="503216" cy="340212"/>
          </a:xfrm>
          <a:prstGeom prst="line">
            <a:avLst/>
          </a:prstGeom>
          <a:ln>
            <a:solidFill>
              <a:schemeClr val="accent1">
                <a:shade val="50000"/>
                <a:alpha val="7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16" idx="5"/>
            <a:endCxn id="49" idx="0"/>
          </p:cNvCxnSpPr>
          <p:nvPr/>
        </p:nvCxnSpPr>
        <p:spPr>
          <a:xfrm>
            <a:off x="1590336" y="4544716"/>
            <a:ext cx="438246" cy="347095"/>
          </a:xfrm>
          <a:prstGeom prst="line">
            <a:avLst/>
          </a:prstGeom>
          <a:ln>
            <a:solidFill>
              <a:schemeClr val="accent1">
                <a:shade val="50000"/>
                <a:alpha val="75000"/>
              </a:schemeClr>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3858718" y="4311837"/>
            <a:ext cx="304800" cy="304800"/>
          </a:xfrm>
          <a:prstGeom prst="ellipse">
            <a:avLst/>
          </a:prstGeom>
          <a:solidFill>
            <a:schemeClr val="accent1">
              <a:alpha val="75000"/>
            </a:schemeClr>
          </a:solidFill>
          <a:ln>
            <a:solidFill>
              <a:schemeClr val="accent1">
                <a:shade val="50000"/>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7149954" y="4285033"/>
            <a:ext cx="304800" cy="304800"/>
          </a:xfrm>
          <a:prstGeom prst="ellipse">
            <a:avLst/>
          </a:prstGeom>
          <a:solidFill>
            <a:schemeClr val="accent1">
              <a:alpha val="75000"/>
            </a:schemeClr>
          </a:solidFill>
          <a:ln>
            <a:solidFill>
              <a:schemeClr val="accent1">
                <a:shade val="50000"/>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9678498" y="4285033"/>
            <a:ext cx="304800" cy="304800"/>
          </a:xfrm>
          <a:prstGeom prst="ellipse">
            <a:avLst/>
          </a:prstGeom>
          <a:solidFill>
            <a:schemeClr val="accent1">
              <a:alpha val="75000"/>
            </a:schemeClr>
          </a:solidFill>
          <a:ln>
            <a:solidFill>
              <a:schemeClr val="accent1">
                <a:shade val="50000"/>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719194" y="4884928"/>
            <a:ext cx="304800" cy="304800"/>
          </a:xfrm>
          <a:prstGeom prst="ellipse">
            <a:avLst/>
          </a:prstGeom>
          <a:solidFill>
            <a:schemeClr val="accent1">
              <a:alpha val="50000"/>
            </a:schemeClr>
          </a:solidFill>
          <a:ln>
            <a:solidFill>
              <a:schemeClr val="accent1">
                <a:shade val="95000"/>
                <a:satMod val="10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7" name="Straight Connector 46"/>
          <p:cNvCxnSpPr/>
          <p:nvPr/>
        </p:nvCxnSpPr>
        <p:spPr>
          <a:xfrm flipH="1">
            <a:off x="630238" y="5145091"/>
            <a:ext cx="143155" cy="319330"/>
          </a:xfrm>
          <a:prstGeom prst="line">
            <a:avLst/>
          </a:prstGeom>
          <a:ln>
            <a:solidFill>
              <a:schemeClr val="accent1">
                <a:shade val="95000"/>
                <a:satMod val="105000"/>
                <a:alpha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988919" y="5145091"/>
            <a:ext cx="107908" cy="346134"/>
          </a:xfrm>
          <a:prstGeom prst="line">
            <a:avLst/>
          </a:prstGeom>
          <a:ln>
            <a:solidFill>
              <a:schemeClr val="accent1">
                <a:shade val="95000"/>
                <a:satMod val="105000"/>
                <a:alpha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1876182" y="4891811"/>
            <a:ext cx="304800" cy="304800"/>
          </a:xfrm>
          <a:prstGeom prst="ellipse">
            <a:avLst/>
          </a:prstGeom>
          <a:solidFill>
            <a:schemeClr val="accent1">
              <a:alpha val="50000"/>
            </a:schemeClr>
          </a:solidFill>
          <a:ln>
            <a:solidFill>
              <a:schemeClr val="accent1">
                <a:shade val="95000"/>
                <a:satMod val="10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0" name="Straight Connector 49"/>
          <p:cNvCxnSpPr/>
          <p:nvPr/>
        </p:nvCxnSpPr>
        <p:spPr>
          <a:xfrm flipH="1">
            <a:off x="1822473" y="5151974"/>
            <a:ext cx="107908" cy="322633"/>
          </a:xfrm>
          <a:prstGeom prst="line">
            <a:avLst/>
          </a:prstGeom>
          <a:ln>
            <a:solidFill>
              <a:schemeClr val="accent1">
                <a:shade val="95000"/>
                <a:satMod val="105000"/>
                <a:alpha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145907" y="5151974"/>
            <a:ext cx="107908" cy="322633"/>
          </a:xfrm>
          <a:prstGeom prst="line">
            <a:avLst/>
          </a:prstGeom>
          <a:ln>
            <a:solidFill>
              <a:schemeClr val="accent1">
                <a:shade val="95000"/>
                <a:satMod val="105000"/>
                <a:alpha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a:endCxn id="63" idx="0"/>
          </p:cNvCxnSpPr>
          <p:nvPr/>
        </p:nvCxnSpPr>
        <p:spPr>
          <a:xfrm flipH="1">
            <a:off x="3393834" y="4574178"/>
            <a:ext cx="504888" cy="340212"/>
          </a:xfrm>
          <a:prstGeom prst="line">
            <a:avLst/>
          </a:prstGeom>
          <a:ln>
            <a:solidFill>
              <a:schemeClr val="accent1">
                <a:shade val="50000"/>
                <a:alpha val="75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a:endCxn id="66" idx="0"/>
          </p:cNvCxnSpPr>
          <p:nvPr/>
        </p:nvCxnSpPr>
        <p:spPr>
          <a:xfrm>
            <a:off x="4114248" y="4574178"/>
            <a:ext cx="436574" cy="347095"/>
          </a:xfrm>
          <a:prstGeom prst="line">
            <a:avLst/>
          </a:prstGeom>
          <a:ln>
            <a:solidFill>
              <a:schemeClr val="accent1">
                <a:shade val="50000"/>
                <a:alpha val="75000"/>
              </a:schemeClr>
            </a:solidFill>
          </a:ln>
        </p:spPr>
        <p:style>
          <a:lnRef idx="1">
            <a:schemeClr val="accent1"/>
          </a:lnRef>
          <a:fillRef idx="0">
            <a:schemeClr val="accent1"/>
          </a:fillRef>
          <a:effectRef idx="0">
            <a:schemeClr val="accent1"/>
          </a:effectRef>
          <a:fontRef idx="minor">
            <a:schemeClr val="tx1"/>
          </a:fontRef>
        </p:style>
      </p:cxnSp>
      <p:sp>
        <p:nvSpPr>
          <p:cNvPr id="63" name="Oval 62"/>
          <p:cNvSpPr/>
          <p:nvPr/>
        </p:nvSpPr>
        <p:spPr>
          <a:xfrm>
            <a:off x="3243106" y="4914390"/>
            <a:ext cx="301456" cy="304800"/>
          </a:xfrm>
          <a:prstGeom prst="ellipse">
            <a:avLst/>
          </a:prstGeom>
          <a:solidFill>
            <a:schemeClr val="accent1">
              <a:alpha val="50000"/>
            </a:schemeClr>
          </a:solidFill>
          <a:ln>
            <a:solidFill>
              <a:schemeClr val="accent1">
                <a:shade val="95000"/>
                <a:satMod val="10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4" name="Straight Connector 63"/>
          <p:cNvCxnSpPr/>
          <p:nvPr/>
        </p:nvCxnSpPr>
        <p:spPr>
          <a:xfrm flipH="1">
            <a:off x="3154151" y="5174553"/>
            <a:ext cx="142664" cy="319330"/>
          </a:xfrm>
          <a:prstGeom prst="line">
            <a:avLst/>
          </a:prstGeom>
          <a:ln>
            <a:solidFill>
              <a:schemeClr val="accent1">
                <a:shade val="95000"/>
                <a:satMod val="105000"/>
                <a:alpha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3509977" y="5174553"/>
            <a:ext cx="110762" cy="346134"/>
          </a:xfrm>
          <a:prstGeom prst="line">
            <a:avLst/>
          </a:prstGeom>
          <a:ln>
            <a:solidFill>
              <a:schemeClr val="accent1">
                <a:shade val="95000"/>
                <a:satMod val="105000"/>
                <a:alpha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6" name="Oval 65"/>
          <p:cNvSpPr/>
          <p:nvPr/>
        </p:nvSpPr>
        <p:spPr>
          <a:xfrm>
            <a:off x="4400094" y="4921273"/>
            <a:ext cx="301456" cy="304800"/>
          </a:xfrm>
          <a:prstGeom prst="ellipse">
            <a:avLst/>
          </a:prstGeom>
          <a:solidFill>
            <a:schemeClr val="accent1">
              <a:alpha val="50000"/>
            </a:schemeClr>
          </a:solidFill>
          <a:ln>
            <a:solidFill>
              <a:schemeClr val="accent1">
                <a:shade val="95000"/>
                <a:satMod val="10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7" name="Straight Connector 66"/>
          <p:cNvCxnSpPr/>
          <p:nvPr/>
        </p:nvCxnSpPr>
        <p:spPr>
          <a:xfrm flipH="1">
            <a:off x="4346385" y="5181436"/>
            <a:ext cx="107418" cy="322633"/>
          </a:xfrm>
          <a:prstGeom prst="line">
            <a:avLst/>
          </a:prstGeom>
          <a:ln>
            <a:solidFill>
              <a:schemeClr val="accent1">
                <a:shade val="95000"/>
                <a:satMod val="105000"/>
                <a:alpha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a:stCxn id="66" idx="5"/>
          </p:cNvCxnSpPr>
          <p:nvPr/>
        </p:nvCxnSpPr>
        <p:spPr>
          <a:xfrm>
            <a:off x="4657403" y="5181436"/>
            <a:ext cx="110762" cy="322633"/>
          </a:xfrm>
          <a:prstGeom prst="line">
            <a:avLst/>
          </a:prstGeom>
          <a:ln>
            <a:solidFill>
              <a:schemeClr val="accent1">
                <a:shade val="95000"/>
                <a:satMod val="105000"/>
                <a:alpha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a:endCxn id="71" idx="0"/>
          </p:cNvCxnSpPr>
          <p:nvPr/>
        </p:nvCxnSpPr>
        <p:spPr>
          <a:xfrm flipH="1">
            <a:off x="6695483" y="4574178"/>
            <a:ext cx="503216" cy="340212"/>
          </a:xfrm>
          <a:prstGeom prst="line">
            <a:avLst/>
          </a:prstGeom>
          <a:ln>
            <a:solidFill>
              <a:schemeClr val="accent1">
                <a:shade val="50000"/>
                <a:alpha val="75000"/>
              </a:schemeClr>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a:endCxn id="74" idx="0"/>
          </p:cNvCxnSpPr>
          <p:nvPr/>
        </p:nvCxnSpPr>
        <p:spPr>
          <a:xfrm>
            <a:off x="7414225" y="4574178"/>
            <a:ext cx="438246" cy="347095"/>
          </a:xfrm>
          <a:prstGeom prst="line">
            <a:avLst/>
          </a:prstGeom>
          <a:ln>
            <a:solidFill>
              <a:schemeClr val="accent1">
                <a:shade val="50000"/>
                <a:alpha val="75000"/>
              </a:schemeClr>
            </a:solidFill>
          </a:ln>
        </p:spPr>
        <p:style>
          <a:lnRef idx="1">
            <a:schemeClr val="accent1"/>
          </a:lnRef>
          <a:fillRef idx="0">
            <a:schemeClr val="accent1"/>
          </a:fillRef>
          <a:effectRef idx="0">
            <a:schemeClr val="accent1"/>
          </a:effectRef>
          <a:fontRef idx="minor">
            <a:schemeClr val="tx1"/>
          </a:fontRef>
        </p:style>
      </p:cxnSp>
      <p:sp>
        <p:nvSpPr>
          <p:cNvPr id="71" name="Oval 70"/>
          <p:cNvSpPr/>
          <p:nvPr/>
        </p:nvSpPr>
        <p:spPr>
          <a:xfrm>
            <a:off x="6543083" y="4914390"/>
            <a:ext cx="304800" cy="304800"/>
          </a:xfrm>
          <a:prstGeom prst="ellipse">
            <a:avLst/>
          </a:prstGeom>
          <a:solidFill>
            <a:schemeClr val="accent1">
              <a:alpha val="50000"/>
            </a:schemeClr>
          </a:solidFill>
          <a:ln>
            <a:solidFill>
              <a:schemeClr val="accent1">
                <a:shade val="95000"/>
                <a:satMod val="10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2" name="Straight Connector 71"/>
          <p:cNvCxnSpPr>
            <a:stCxn id="71" idx="3"/>
          </p:cNvCxnSpPr>
          <p:nvPr/>
        </p:nvCxnSpPr>
        <p:spPr>
          <a:xfrm flipH="1">
            <a:off x="6444565" y="5174553"/>
            <a:ext cx="143155" cy="319330"/>
          </a:xfrm>
          <a:prstGeom prst="line">
            <a:avLst/>
          </a:prstGeom>
          <a:ln>
            <a:solidFill>
              <a:schemeClr val="accent1">
                <a:shade val="95000"/>
                <a:satMod val="105000"/>
                <a:alpha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a:stCxn id="71" idx="5"/>
          </p:cNvCxnSpPr>
          <p:nvPr/>
        </p:nvCxnSpPr>
        <p:spPr>
          <a:xfrm>
            <a:off x="6803246" y="5174553"/>
            <a:ext cx="107908" cy="346134"/>
          </a:xfrm>
          <a:prstGeom prst="line">
            <a:avLst/>
          </a:prstGeom>
          <a:ln>
            <a:solidFill>
              <a:schemeClr val="accent1">
                <a:shade val="95000"/>
                <a:satMod val="105000"/>
                <a:alpha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74" name="Oval 73"/>
          <p:cNvSpPr/>
          <p:nvPr/>
        </p:nvSpPr>
        <p:spPr>
          <a:xfrm>
            <a:off x="7700071" y="4921273"/>
            <a:ext cx="304800" cy="304800"/>
          </a:xfrm>
          <a:prstGeom prst="ellipse">
            <a:avLst/>
          </a:prstGeom>
          <a:solidFill>
            <a:schemeClr val="accent1">
              <a:alpha val="50000"/>
            </a:schemeClr>
          </a:solidFill>
          <a:ln>
            <a:solidFill>
              <a:schemeClr val="accent1">
                <a:shade val="95000"/>
                <a:satMod val="10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5" name="Straight Connector 74"/>
          <p:cNvCxnSpPr>
            <a:stCxn id="74" idx="3"/>
          </p:cNvCxnSpPr>
          <p:nvPr/>
        </p:nvCxnSpPr>
        <p:spPr>
          <a:xfrm flipH="1">
            <a:off x="7636800" y="5181436"/>
            <a:ext cx="107908" cy="322633"/>
          </a:xfrm>
          <a:prstGeom prst="line">
            <a:avLst/>
          </a:prstGeom>
          <a:ln>
            <a:solidFill>
              <a:schemeClr val="accent1">
                <a:shade val="95000"/>
                <a:satMod val="105000"/>
                <a:alpha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a:stCxn id="74" idx="5"/>
          </p:cNvCxnSpPr>
          <p:nvPr/>
        </p:nvCxnSpPr>
        <p:spPr>
          <a:xfrm>
            <a:off x="7960234" y="5181436"/>
            <a:ext cx="107908" cy="322633"/>
          </a:xfrm>
          <a:prstGeom prst="line">
            <a:avLst/>
          </a:prstGeom>
          <a:ln>
            <a:solidFill>
              <a:schemeClr val="accent1">
                <a:shade val="95000"/>
                <a:satMod val="105000"/>
                <a:alpha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a:endCxn id="79" idx="0"/>
          </p:cNvCxnSpPr>
          <p:nvPr/>
        </p:nvCxnSpPr>
        <p:spPr>
          <a:xfrm flipH="1">
            <a:off x="9233780" y="4585467"/>
            <a:ext cx="503216" cy="340212"/>
          </a:xfrm>
          <a:prstGeom prst="line">
            <a:avLst/>
          </a:prstGeom>
          <a:ln>
            <a:solidFill>
              <a:schemeClr val="accent1">
                <a:shade val="50000"/>
                <a:alpha val="75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a:endCxn id="82" idx="0"/>
          </p:cNvCxnSpPr>
          <p:nvPr/>
        </p:nvCxnSpPr>
        <p:spPr>
          <a:xfrm>
            <a:off x="9952522" y="4585467"/>
            <a:ext cx="438246" cy="347095"/>
          </a:xfrm>
          <a:prstGeom prst="line">
            <a:avLst/>
          </a:prstGeom>
          <a:ln>
            <a:solidFill>
              <a:schemeClr val="accent1">
                <a:shade val="50000"/>
                <a:alpha val="75000"/>
              </a:schemeClr>
            </a:solidFill>
          </a:ln>
        </p:spPr>
        <p:style>
          <a:lnRef idx="1">
            <a:schemeClr val="accent1"/>
          </a:lnRef>
          <a:fillRef idx="0">
            <a:schemeClr val="accent1"/>
          </a:fillRef>
          <a:effectRef idx="0">
            <a:schemeClr val="accent1"/>
          </a:effectRef>
          <a:fontRef idx="minor">
            <a:schemeClr val="tx1"/>
          </a:fontRef>
        </p:style>
      </p:cxnSp>
      <p:sp>
        <p:nvSpPr>
          <p:cNvPr id="79" name="Oval 78"/>
          <p:cNvSpPr/>
          <p:nvPr/>
        </p:nvSpPr>
        <p:spPr>
          <a:xfrm>
            <a:off x="9081380" y="4925679"/>
            <a:ext cx="304800" cy="304800"/>
          </a:xfrm>
          <a:prstGeom prst="ellipse">
            <a:avLst/>
          </a:prstGeom>
          <a:solidFill>
            <a:schemeClr val="accent1">
              <a:alpha val="50000"/>
            </a:schemeClr>
          </a:solidFill>
          <a:ln>
            <a:solidFill>
              <a:schemeClr val="accent1">
                <a:shade val="95000"/>
                <a:satMod val="10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0" name="Straight Connector 79"/>
          <p:cNvCxnSpPr>
            <a:stCxn id="79" idx="3"/>
          </p:cNvCxnSpPr>
          <p:nvPr/>
        </p:nvCxnSpPr>
        <p:spPr>
          <a:xfrm flipH="1">
            <a:off x="8982862" y="5185842"/>
            <a:ext cx="143155" cy="319330"/>
          </a:xfrm>
          <a:prstGeom prst="line">
            <a:avLst/>
          </a:prstGeom>
          <a:ln>
            <a:solidFill>
              <a:schemeClr val="accent1">
                <a:shade val="95000"/>
                <a:satMod val="105000"/>
                <a:alpha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a:stCxn id="79" idx="5"/>
          </p:cNvCxnSpPr>
          <p:nvPr/>
        </p:nvCxnSpPr>
        <p:spPr>
          <a:xfrm>
            <a:off x="9341543" y="5185842"/>
            <a:ext cx="107908" cy="346134"/>
          </a:xfrm>
          <a:prstGeom prst="line">
            <a:avLst/>
          </a:prstGeom>
          <a:ln>
            <a:solidFill>
              <a:schemeClr val="accent1">
                <a:shade val="95000"/>
                <a:satMod val="105000"/>
                <a:alpha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82" name="Oval 81"/>
          <p:cNvSpPr/>
          <p:nvPr/>
        </p:nvSpPr>
        <p:spPr>
          <a:xfrm>
            <a:off x="10238368" y="4932562"/>
            <a:ext cx="304800" cy="304800"/>
          </a:xfrm>
          <a:prstGeom prst="ellipse">
            <a:avLst/>
          </a:prstGeom>
          <a:solidFill>
            <a:schemeClr val="accent1">
              <a:alpha val="50000"/>
            </a:schemeClr>
          </a:solidFill>
          <a:ln>
            <a:solidFill>
              <a:schemeClr val="accent1">
                <a:shade val="95000"/>
                <a:satMod val="10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3" name="Straight Connector 82"/>
          <p:cNvCxnSpPr>
            <a:stCxn id="82" idx="3"/>
          </p:cNvCxnSpPr>
          <p:nvPr/>
        </p:nvCxnSpPr>
        <p:spPr>
          <a:xfrm flipH="1">
            <a:off x="10175097" y="5192725"/>
            <a:ext cx="107908" cy="322633"/>
          </a:xfrm>
          <a:prstGeom prst="line">
            <a:avLst/>
          </a:prstGeom>
          <a:ln>
            <a:solidFill>
              <a:schemeClr val="accent1">
                <a:shade val="95000"/>
                <a:satMod val="105000"/>
                <a:alpha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a:stCxn id="82" idx="5"/>
          </p:cNvCxnSpPr>
          <p:nvPr/>
        </p:nvCxnSpPr>
        <p:spPr>
          <a:xfrm>
            <a:off x="10498531" y="5192725"/>
            <a:ext cx="107908" cy="322633"/>
          </a:xfrm>
          <a:prstGeom prst="line">
            <a:avLst/>
          </a:prstGeom>
          <a:ln>
            <a:solidFill>
              <a:schemeClr val="accent1">
                <a:shade val="95000"/>
                <a:satMod val="105000"/>
                <a:alpha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88" name="Oval 87"/>
          <p:cNvSpPr/>
          <p:nvPr/>
        </p:nvSpPr>
        <p:spPr>
          <a:xfrm>
            <a:off x="228600" y="59626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9" name="Oval 88"/>
          <p:cNvSpPr/>
          <p:nvPr/>
        </p:nvSpPr>
        <p:spPr>
          <a:xfrm>
            <a:off x="457200" y="59626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0" name="Oval 89"/>
          <p:cNvSpPr/>
          <p:nvPr/>
        </p:nvSpPr>
        <p:spPr>
          <a:xfrm>
            <a:off x="685800" y="59626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1" name="Oval 90"/>
          <p:cNvSpPr/>
          <p:nvPr/>
        </p:nvSpPr>
        <p:spPr>
          <a:xfrm>
            <a:off x="914400" y="59626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2" name="Oval 91"/>
          <p:cNvSpPr/>
          <p:nvPr/>
        </p:nvSpPr>
        <p:spPr>
          <a:xfrm>
            <a:off x="1143000" y="59626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3" name="Oval 92"/>
          <p:cNvSpPr/>
          <p:nvPr/>
        </p:nvSpPr>
        <p:spPr>
          <a:xfrm>
            <a:off x="1371600" y="59626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4" name="Oval 93"/>
          <p:cNvSpPr/>
          <p:nvPr/>
        </p:nvSpPr>
        <p:spPr>
          <a:xfrm>
            <a:off x="1614311" y="59626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5" name="Oval 94"/>
          <p:cNvSpPr/>
          <p:nvPr/>
        </p:nvSpPr>
        <p:spPr>
          <a:xfrm>
            <a:off x="1842911" y="59626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6" name="Oval 95"/>
          <p:cNvSpPr/>
          <p:nvPr/>
        </p:nvSpPr>
        <p:spPr>
          <a:xfrm>
            <a:off x="2071511" y="59626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7" name="Oval 96"/>
          <p:cNvSpPr/>
          <p:nvPr/>
        </p:nvSpPr>
        <p:spPr>
          <a:xfrm>
            <a:off x="2300111" y="59626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8" name="Oval 97"/>
          <p:cNvSpPr/>
          <p:nvPr/>
        </p:nvSpPr>
        <p:spPr>
          <a:xfrm>
            <a:off x="2528711" y="59626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9" name="Oval 98"/>
          <p:cNvSpPr/>
          <p:nvPr/>
        </p:nvSpPr>
        <p:spPr>
          <a:xfrm>
            <a:off x="2757311" y="59626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00" name="Oval 99"/>
          <p:cNvSpPr/>
          <p:nvPr/>
        </p:nvSpPr>
        <p:spPr>
          <a:xfrm>
            <a:off x="2985911" y="59626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01" name="Oval 100"/>
          <p:cNvSpPr/>
          <p:nvPr/>
        </p:nvSpPr>
        <p:spPr>
          <a:xfrm>
            <a:off x="3214511" y="59626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0" name="Oval 109"/>
          <p:cNvSpPr/>
          <p:nvPr/>
        </p:nvSpPr>
        <p:spPr>
          <a:xfrm>
            <a:off x="3443111" y="59593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1" name="Oval 110"/>
          <p:cNvSpPr/>
          <p:nvPr/>
        </p:nvSpPr>
        <p:spPr>
          <a:xfrm>
            <a:off x="3671711" y="59593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2" name="Oval 111"/>
          <p:cNvSpPr/>
          <p:nvPr/>
        </p:nvSpPr>
        <p:spPr>
          <a:xfrm>
            <a:off x="3900311" y="59593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3" name="Oval 112"/>
          <p:cNvSpPr/>
          <p:nvPr/>
        </p:nvSpPr>
        <p:spPr>
          <a:xfrm>
            <a:off x="4128911" y="59593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4" name="Oval 113"/>
          <p:cNvSpPr/>
          <p:nvPr/>
        </p:nvSpPr>
        <p:spPr>
          <a:xfrm>
            <a:off x="4357511" y="59593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5" name="Oval 114"/>
          <p:cNvSpPr/>
          <p:nvPr/>
        </p:nvSpPr>
        <p:spPr>
          <a:xfrm>
            <a:off x="4586111" y="59593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6" name="Oval 115"/>
          <p:cNvSpPr/>
          <p:nvPr/>
        </p:nvSpPr>
        <p:spPr>
          <a:xfrm>
            <a:off x="4814711" y="59593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7" name="Oval 116"/>
          <p:cNvSpPr/>
          <p:nvPr/>
        </p:nvSpPr>
        <p:spPr>
          <a:xfrm>
            <a:off x="5043311" y="59593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8" name="Oval 117"/>
          <p:cNvSpPr/>
          <p:nvPr/>
        </p:nvSpPr>
        <p:spPr>
          <a:xfrm>
            <a:off x="5286022" y="59593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9" name="Oval 118"/>
          <p:cNvSpPr/>
          <p:nvPr/>
        </p:nvSpPr>
        <p:spPr>
          <a:xfrm>
            <a:off x="5514622" y="59593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0" name="Oval 119"/>
          <p:cNvSpPr/>
          <p:nvPr/>
        </p:nvSpPr>
        <p:spPr>
          <a:xfrm>
            <a:off x="5743222" y="59593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1" name="Oval 120"/>
          <p:cNvSpPr/>
          <p:nvPr/>
        </p:nvSpPr>
        <p:spPr>
          <a:xfrm>
            <a:off x="5971822" y="59593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2" name="Oval 121"/>
          <p:cNvSpPr/>
          <p:nvPr/>
        </p:nvSpPr>
        <p:spPr>
          <a:xfrm>
            <a:off x="6200422" y="59593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3" name="Oval 122"/>
          <p:cNvSpPr/>
          <p:nvPr/>
        </p:nvSpPr>
        <p:spPr>
          <a:xfrm>
            <a:off x="6429022" y="59593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4" name="Oval 123"/>
          <p:cNvSpPr/>
          <p:nvPr/>
        </p:nvSpPr>
        <p:spPr>
          <a:xfrm>
            <a:off x="6657622" y="59593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5" name="Oval 124"/>
          <p:cNvSpPr/>
          <p:nvPr/>
        </p:nvSpPr>
        <p:spPr>
          <a:xfrm>
            <a:off x="6886222" y="59593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7" name="Oval 126"/>
          <p:cNvSpPr/>
          <p:nvPr/>
        </p:nvSpPr>
        <p:spPr>
          <a:xfrm>
            <a:off x="7123289" y="59626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8" name="Oval 127"/>
          <p:cNvSpPr/>
          <p:nvPr/>
        </p:nvSpPr>
        <p:spPr>
          <a:xfrm>
            <a:off x="7351889" y="59626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9" name="Oval 128"/>
          <p:cNvSpPr/>
          <p:nvPr/>
        </p:nvSpPr>
        <p:spPr>
          <a:xfrm>
            <a:off x="7580489" y="59626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0" name="Oval 129"/>
          <p:cNvSpPr/>
          <p:nvPr/>
        </p:nvSpPr>
        <p:spPr>
          <a:xfrm>
            <a:off x="7809089" y="5962605"/>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1" name="Oval 130"/>
          <p:cNvSpPr/>
          <p:nvPr/>
        </p:nvSpPr>
        <p:spPr>
          <a:xfrm>
            <a:off x="8037689" y="59593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2" name="Oval 131"/>
          <p:cNvSpPr/>
          <p:nvPr/>
        </p:nvSpPr>
        <p:spPr>
          <a:xfrm>
            <a:off x="8266289" y="59593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3" name="Oval 132"/>
          <p:cNvSpPr/>
          <p:nvPr/>
        </p:nvSpPr>
        <p:spPr>
          <a:xfrm>
            <a:off x="8494889" y="59593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4" name="Oval 133"/>
          <p:cNvSpPr/>
          <p:nvPr/>
        </p:nvSpPr>
        <p:spPr>
          <a:xfrm>
            <a:off x="8723489" y="59593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5" name="Oval 134"/>
          <p:cNvSpPr/>
          <p:nvPr/>
        </p:nvSpPr>
        <p:spPr>
          <a:xfrm>
            <a:off x="8952089" y="59593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6" name="Oval 135"/>
          <p:cNvSpPr/>
          <p:nvPr/>
        </p:nvSpPr>
        <p:spPr>
          <a:xfrm>
            <a:off x="9180689" y="59593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7" name="Oval 136"/>
          <p:cNvSpPr/>
          <p:nvPr/>
        </p:nvSpPr>
        <p:spPr>
          <a:xfrm>
            <a:off x="9409289" y="59593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8" name="Oval 137"/>
          <p:cNvSpPr/>
          <p:nvPr/>
        </p:nvSpPr>
        <p:spPr>
          <a:xfrm>
            <a:off x="9637889" y="59593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9" name="Oval 138"/>
          <p:cNvSpPr/>
          <p:nvPr/>
        </p:nvSpPr>
        <p:spPr>
          <a:xfrm>
            <a:off x="9880600" y="59593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0" name="Oval 139"/>
          <p:cNvSpPr/>
          <p:nvPr/>
        </p:nvSpPr>
        <p:spPr>
          <a:xfrm>
            <a:off x="10109200" y="59593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1" name="Oval 140"/>
          <p:cNvSpPr/>
          <p:nvPr/>
        </p:nvSpPr>
        <p:spPr>
          <a:xfrm>
            <a:off x="10337800" y="59593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2" name="Oval 141"/>
          <p:cNvSpPr/>
          <p:nvPr/>
        </p:nvSpPr>
        <p:spPr>
          <a:xfrm>
            <a:off x="10566400" y="59593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3" name="Oval 142"/>
          <p:cNvSpPr/>
          <p:nvPr/>
        </p:nvSpPr>
        <p:spPr>
          <a:xfrm>
            <a:off x="10795000" y="59593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4" name="Oval 143"/>
          <p:cNvSpPr/>
          <p:nvPr/>
        </p:nvSpPr>
        <p:spPr>
          <a:xfrm>
            <a:off x="11023600" y="5959378"/>
            <a:ext cx="152400" cy="152400"/>
          </a:xfrm>
          <a:prstGeom prst="ellipse">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8" name="Oval 147"/>
          <p:cNvSpPr/>
          <p:nvPr/>
        </p:nvSpPr>
        <p:spPr>
          <a:xfrm>
            <a:off x="437513" y="5493568"/>
            <a:ext cx="174221" cy="174221"/>
          </a:xfrm>
          <a:prstGeom prst="ellipse">
            <a:avLst/>
          </a:prstGeom>
          <a:solidFill>
            <a:schemeClr val="accent1">
              <a:alpha val="25000"/>
            </a:schemeClr>
          </a:solidFill>
          <a:ln>
            <a:solidFill>
              <a:schemeClr val="accent1">
                <a:shade val="95000"/>
                <a:satMod val="105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9" name="Straight Connector 148"/>
          <p:cNvCxnSpPr/>
          <p:nvPr/>
        </p:nvCxnSpPr>
        <p:spPr>
          <a:xfrm flipH="1">
            <a:off x="386667" y="5642275"/>
            <a:ext cx="81826" cy="182526"/>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591686" y="5642275"/>
            <a:ext cx="61679" cy="197847"/>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sp>
        <p:nvSpPr>
          <p:cNvPr id="151" name="Oval 150"/>
          <p:cNvSpPr/>
          <p:nvPr/>
        </p:nvSpPr>
        <p:spPr>
          <a:xfrm>
            <a:off x="1060735" y="5497504"/>
            <a:ext cx="174221" cy="174221"/>
          </a:xfrm>
          <a:prstGeom prst="ellipse">
            <a:avLst/>
          </a:prstGeom>
          <a:solidFill>
            <a:schemeClr val="accent1">
              <a:alpha val="25000"/>
            </a:schemeClr>
          </a:solidFill>
          <a:ln>
            <a:solidFill>
              <a:schemeClr val="accent1">
                <a:shade val="95000"/>
                <a:satMod val="105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2" name="Straight Connector 151"/>
          <p:cNvCxnSpPr/>
          <p:nvPr/>
        </p:nvCxnSpPr>
        <p:spPr>
          <a:xfrm flipH="1">
            <a:off x="1030035" y="5646211"/>
            <a:ext cx="61679" cy="184414"/>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53" name="Straight Connector 152"/>
          <p:cNvCxnSpPr/>
          <p:nvPr/>
        </p:nvCxnSpPr>
        <p:spPr>
          <a:xfrm>
            <a:off x="1214907" y="5646211"/>
            <a:ext cx="61679" cy="184414"/>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sp>
        <p:nvSpPr>
          <p:cNvPr id="154" name="Oval 153"/>
          <p:cNvSpPr/>
          <p:nvPr/>
        </p:nvSpPr>
        <p:spPr>
          <a:xfrm>
            <a:off x="1628310" y="5510413"/>
            <a:ext cx="172309" cy="174221"/>
          </a:xfrm>
          <a:prstGeom prst="ellipse">
            <a:avLst/>
          </a:prstGeom>
          <a:solidFill>
            <a:schemeClr val="accent1">
              <a:alpha val="25000"/>
            </a:schemeClr>
          </a:solidFill>
          <a:ln>
            <a:solidFill>
              <a:schemeClr val="accent1">
                <a:shade val="95000"/>
                <a:satMod val="105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5" name="Straight Connector 154"/>
          <p:cNvCxnSpPr/>
          <p:nvPr/>
        </p:nvCxnSpPr>
        <p:spPr>
          <a:xfrm flipH="1">
            <a:off x="1577463" y="5659120"/>
            <a:ext cx="81545" cy="182526"/>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56" name="Straight Connector 155"/>
          <p:cNvCxnSpPr/>
          <p:nvPr/>
        </p:nvCxnSpPr>
        <p:spPr>
          <a:xfrm>
            <a:off x="1780850" y="5659120"/>
            <a:ext cx="63310" cy="197847"/>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sp>
        <p:nvSpPr>
          <p:cNvPr id="157" name="Oval 156"/>
          <p:cNvSpPr/>
          <p:nvPr/>
        </p:nvSpPr>
        <p:spPr>
          <a:xfrm>
            <a:off x="2289632" y="5514346"/>
            <a:ext cx="172309" cy="174221"/>
          </a:xfrm>
          <a:prstGeom prst="ellipse">
            <a:avLst/>
          </a:prstGeom>
          <a:solidFill>
            <a:schemeClr val="accent1">
              <a:alpha val="25000"/>
            </a:schemeClr>
          </a:solidFill>
          <a:ln>
            <a:solidFill>
              <a:schemeClr val="accent1">
                <a:shade val="95000"/>
                <a:satMod val="105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8" name="Straight Connector 157"/>
          <p:cNvCxnSpPr/>
          <p:nvPr/>
        </p:nvCxnSpPr>
        <p:spPr>
          <a:xfrm flipH="1">
            <a:off x="2258934" y="5663053"/>
            <a:ext cx="61399" cy="184414"/>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a:stCxn id="157" idx="5"/>
          </p:cNvCxnSpPr>
          <p:nvPr/>
        </p:nvCxnSpPr>
        <p:spPr>
          <a:xfrm>
            <a:off x="2436708" y="5663053"/>
            <a:ext cx="63310" cy="184414"/>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sp>
        <p:nvSpPr>
          <p:cNvPr id="160" name="Oval 159"/>
          <p:cNvSpPr/>
          <p:nvPr/>
        </p:nvSpPr>
        <p:spPr>
          <a:xfrm>
            <a:off x="2979015" y="5510414"/>
            <a:ext cx="174221" cy="174222"/>
          </a:xfrm>
          <a:prstGeom prst="ellipse">
            <a:avLst/>
          </a:prstGeom>
          <a:solidFill>
            <a:schemeClr val="accent1">
              <a:alpha val="25000"/>
            </a:schemeClr>
          </a:solidFill>
          <a:ln>
            <a:solidFill>
              <a:schemeClr val="accent1">
                <a:shade val="95000"/>
                <a:satMod val="105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1" name="Straight Connector 160"/>
          <p:cNvCxnSpPr>
            <a:stCxn id="160" idx="3"/>
          </p:cNvCxnSpPr>
          <p:nvPr/>
        </p:nvCxnSpPr>
        <p:spPr>
          <a:xfrm flipH="1">
            <a:off x="2922703" y="5659121"/>
            <a:ext cx="81826" cy="182526"/>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62" name="Straight Connector 161"/>
          <p:cNvCxnSpPr>
            <a:stCxn id="160" idx="5"/>
          </p:cNvCxnSpPr>
          <p:nvPr/>
        </p:nvCxnSpPr>
        <p:spPr>
          <a:xfrm>
            <a:off x="3127721" y="5659121"/>
            <a:ext cx="61679" cy="197847"/>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sp>
        <p:nvSpPr>
          <p:cNvPr id="163" name="Oval 162"/>
          <p:cNvSpPr/>
          <p:nvPr/>
        </p:nvSpPr>
        <p:spPr>
          <a:xfrm>
            <a:off x="3640337" y="5514345"/>
            <a:ext cx="174221" cy="174221"/>
          </a:xfrm>
          <a:prstGeom prst="ellipse">
            <a:avLst/>
          </a:prstGeom>
          <a:solidFill>
            <a:schemeClr val="accent1">
              <a:alpha val="25000"/>
            </a:schemeClr>
          </a:solidFill>
          <a:ln>
            <a:solidFill>
              <a:schemeClr val="accent1">
                <a:shade val="95000"/>
                <a:satMod val="105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4" name="Straight Connector 163"/>
          <p:cNvCxnSpPr>
            <a:stCxn id="163" idx="3"/>
          </p:cNvCxnSpPr>
          <p:nvPr/>
        </p:nvCxnSpPr>
        <p:spPr>
          <a:xfrm flipH="1">
            <a:off x="3604171" y="5663053"/>
            <a:ext cx="61679" cy="184414"/>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a:stCxn id="163" idx="5"/>
          </p:cNvCxnSpPr>
          <p:nvPr/>
        </p:nvCxnSpPr>
        <p:spPr>
          <a:xfrm>
            <a:off x="3789043" y="5663053"/>
            <a:ext cx="61679" cy="184414"/>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sp>
        <p:nvSpPr>
          <p:cNvPr id="166" name="Oval 165"/>
          <p:cNvSpPr/>
          <p:nvPr/>
        </p:nvSpPr>
        <p:spPr>
          <a:xfrm>
            <a:off x="4125079" y="5516863"/>
            <a:ext cx="174221" cy="174221"/>
          </a:xfrm>
          <a:prstGeom prst="ellipse">
            <a:avLst/>
          </a:prstGeom>
          <a:solidFill>
            <a:schemeClr val="accent1">
              <a:alpha val="25000"/>
            </a:schemeClr>
          </a:solidFill>
          <a:ln>
            <a:solidFill>
              <a:schemeClr val="accent1">
                <a:shade val="95000"/>
                <a:satMod val="105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7" name="Straight Connector 166"/>
          <p:cNvCxnSpPr>
            <a:stCxn id="166" idx="3"/>
          </p:cNvCxnSpPr>
          <p:nvPr/>
        </p:nvCxnSpPr>
        <p:spPr>
          <a:xfrm flipH="1">
            <a:off x="4068768" y="5665569"/>
            <a:ext cx="81826" cy="182526"/>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a:stCxn id="166" idx="5"/>
          </p:cNvCxnSpPr>
          <p:nvPr/>
        </p:nvCxnSpPr>
        <p:spPr>
          <a:xfrm>
            <a:off x="4273786" y="5665572"/>
            <a:ext cx="61679" cy="197847"/>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sp>
        <p:nvSpPr>
          <p:cNvPr id="169" name="Oval 168"/>
          <p:cNvSpPr/>
          <p:nvPr/>
        </p:nvSpPr>
        <p:spPr>
          <a:xfrm>
            <a:off x="4786402" y="5520801"/>
            <a:ext cx="174221" cy="174221"/>
          </a:xfrm>
          <a:prstGeom prst="ellipse">
            <a:avLst/>
          </a:prstGeom>
          <a:solidFill>
            <a:schemeClr val="accent1">
              <a:alpha val="25000"/>
            </a:schemeClr>
          </a:solidFill>
          <a:ln>
            <a:solidFill>
              <a:schemeClr val="accent1">
                <a:shade val="95000"/>
                <a:satMod val="105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0" name="Straight Connector 169"/>
          <p:cNvCxnSpPr>
            <a:stCxn id="169" idx="3"/>
          </p:cNvCxnSpPr>
          <p:nvPr/>
        </p:nvCxnSpPr>
        <p:spPr>
          <a:xfrm flipH="1">
            <a:off x="4750231" y="5669506"/>
            <a:ext cx="61679" cy="184414"/>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a:stCxn id="169" idx="5"/>
          </p:cNvCxnSpPr>
          <p:nvPr/>
        </p:nvCxnSpPr>
        <p:spPr>
          <a:xfrm>
            <a:off x="4935086" y="5669501"/>
            <a:ext cx="61679" cy="184414"/>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sp>
        <p:nvSpPr>
          <p:cNvPr id="173" name="Oval 172"/>
          <p:cNvSpPr/>
          <p:nvPr/>
        </p:nvSpPr>
        <p:spPr>
          <a:xfrm>
            <a:off x="6261148" y="5511558"/>
            <a:ext cx="174221" cy="174221"/>
          </a:xfrm>
          <a:prstGeom prst="ellipse">
            <a:avLst/>
          </a:prstGeom>
          <a:solidFill>
            <a:schemeClr val="accent1">
              <a:alpha val="25000"/>
            </a:schemeClr>
          </a:solidFill>
          <a:ln>
            <a:solidFill>
              <a:schemeClr val="accent1">
                <a:shade val="95000"/>
                <a:satMod val="105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4" name="Straight Connector 173"/>
          <p:cNvCxnSpPr/>
          <p:nvPr/>
        </p:nvCxnSpPr>
        <p:spPr>
          <a:xfrm flipH="1">
            <a:off x="6210302" y="5660265"/>
            <a:ext cx="81826" cy="182526"/>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a:xfrm>
            <a:off x="6415321" y="5660265"/>
            <a:ext cx="61679" cy="197847"/>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sp>
        <p:nvSpPr>
          <p:cNvPr id="176" name="Oval 175"/>
          <p:cNvSpPr/>
          <p:nvPr/>
        </p:nvSpPr>
        <p:spPr>
          <a:xfrm>
            <a:off x="6884370" y="5515494"/>
            <a:ext cx="174221" cy="174221"/>
          </a:xfrm>
          <a:prstGeom prst="ellipse">
            <a:avLst/>
          </a:prstGeom>
          <a:solidFill>
            <a:schemeClr val="accent1">
              <a:alpha val="25000"/>
            </a:schemeClr>
          </a:solidFill>
          <a:ln>
            <a:solidFill>
              <a:schemeClr val="accent1">
                <a:shade val="95000"/>
                <a:satMod val="105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7" name="Straight Connector 176"/>
          <p:cNvCxnSpPr/>
          <p:nvPr/>
        </p:nvCxnSpPr>
        <p:spPr>
          <a:xfrm flipH="1">
            <a:off x="6853670" y="5664201"/>
            <a:ext cx="61679" cy="184414"/>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a:off x="7038542" y="5664201"/>
            <a:ext cx="61679" cy="184414"/>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sp>
        <p:nvSpPr>
          <p:cNvPr id="179" name="Oval 178"/>
          <p:cNvSpPr/>
          <p:nvPr/>
        </p:nvSpPr>
        <p:spPr>
          <a:xfrm>
            <a:off x="7451945" y="5528403"/>
            <a:ext cx="172309" cy="174221"/>
          </a:xfrm>
          <a:prstGeom prst="ellipse">
            <a:avLst/>
          </a:prstGeom>
          <a:solidFill>
            <a:schemeClr val="accent1">
              <a:alpha val="25000"/>
            </a:schemeClr>
          </a:solidFill>
          <a:ln>
            <a:solidFill>
              <a:schemeClr val="accent1">
                <a:shade val="95000"/>
                <a:satMod val="105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0" name="Straight Connector 179"/>
          <p:cNvCxnSpPr/>
          <p:nvPr/>
        </p:nvCxnSpPr>
        <p:spPr>
          <a:xfrm flipH="1">
            <a:off x="7401098" y="5677110"/>
            <a:ext cx="81545" cy="182526"/>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a:off x="7604485" y="5677110"/>
            <a:ext cx="63310" cy="197847"/>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sp>
        <p:nvSpPr>
          <p:cNvPr id="182" name="Oval 181"/>
          <p:cNvSpPr/>
          <p:nvPr/>
        </p:nvSpPr>
        <p:spPr>
          <a:xfrm>
            <a:off x="8113267" y="5532336"/>
            <a:ext cx="172309" cy="174221"/>
          </a:xfrm>
          <a:prstGeom prst="ellipse">
            <a:avLst/>
          </a:prstGeom>
          <a:solidFill>
            <a:schemeClr val="accent1">
              <a:alpha val="25000"/>
            </a:schemeClr>
          </a:solidFill>
          <a:ln>
            <a:solidFill>
              <a:schemeClr val="accent1">
                <a:shade val="95000"/>
                <a:satMod val="105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3" name="Straight Connector 182"/>
          <p:cNvCxnSpPr/>
          <p:nvPr/>
        </p:nvCxnSpPr>
        <p:spPr>
          <a:xfrm flipH="1">
            <a:off x="8082569" y="5681043"/>
            <a:ext cx="61399" cy="184414"/>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a:stCxn id="182" idx="5"/>
          </p:cNvCxnSpPr>
          <p:nvPr/>
        </p:nvCxnSpPr>
        <p:spPr>
          <a:xfrm>
            <a:off x="8260343" y="5681043"/>
            <a:ext cx="63310" cy="184414"/>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sp>
        <p:nvSpPr>
          <p:cNvPr id="185" name="Oval 184"/>
          <p:cNvSpPr/>
          <p:nvPr/>
        </p:nvSpPr>
        <p:spPr>
          <a:xfrm>
            <a:off x="8802650" y="5528404"/>
            <a:ext cx="174221" cy="174222"/>
          </a:xfrm>
          <a:prstGeom prst="ellipse">
            <a:avLst/>
          </a:prstGeom>
          <a:solidFill>
            <a:schemeClr val="accent1">
              <a:alpha val="25000"/>
            </a:schemeClr>
          </a:solidFill>
          <a:ln>
            <a:solidFill>
              <a:schemeClr val="accent1">
                <a:shade val="95000"/>
                <a:satMod val="105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6" name="Straight Connector 185"/>
          <p:cNvCxnSpPr>
            <a:stCxn id="185" idx="3"/>
          </p:cNvCxnSpPr>
          <p:nvPr/>
        </p:nvCxnSpPr>
        <p:spPr>
          <a:xfrm flipH="1">
            <a:off x="8746338" y="5677111"/>
            <a:ext cx="81826" cy="182526"/>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a:stCxn id="185" idx="5"/>
          </p:cNvCxnSpPr>
          <p:nvPr/>
        </p:nvCxnSpPr>
        <p:spPr>
          <a:xfrm>
            <a:off x="8951356" y="5677111"/>
            <a:ext cx="61679" cy="197847"/>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sp>
        <p:nvSpPr>
          <p:cNvPr id="188" name="Oval 187"/>
          <p:cNvSpPr/>
          <p:nvPr/>
        </p:nvSpPr>
        <p:spPr>
          <a:xfrm>
            <a:off x="9463972" y="5532335"/>
            <a:ext cx="174221" cy="174221"/>
          </a:xfrm>
          <a:prstGeom prst="ellipse">
            <a:avLst/>
          </a:prstGeom>
          <a:solidFill>
            <a:schemeClr val="accent1">
              <a:alpha val="25000"/>
            </a:schemeClr>
          </a:solidFill>
          <a:ln>
            <a:solidFill>
              <a:schemeClr val="accent1">
                <a:shade val="95000"/>
                <a:satMod val="105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9" name="Straight Connector 188"/>
          <p:cNvCxnSpPr>
            <a:stCxn id="188" idx="3"/>
          </p:cNvCxnSpPr>
          <p:nvPr/>
        </p:nvCxnSpPr>
        <p:spPr>
          <a:xfrm flipH="1">
            <a:off x="9427806" y="5681043"/>
            <a:ext cx="61679" cy="184414"/>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a:stCxn id="188" idx="5"/>
          </p:cNvCxnSpPr>
          <p:nvPr/>
        </p:nvCxnSpPr>
        <p:spPr>
          <a:xfrm>
            <a:off x="9612678" y="5681043"/>
            <a:ext cx="61679" cy="184414"/>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sp>
        <p:nvSpPr>
          <p:cNvPr id="191" name="Oval 190"/>
          <p:cNvSpPr/>
          <p:nvPr/>
        </p:nvSpPr>
        <p:spPr>
          <a:xfrm>
            <a:off x="10044179" y="5534853"/>
            <a:ext cx="174221" cy="174221"/>
          </a:xfrm>
          <a:prstGeom prst="ellipse">
            <a:avLst/>
          </a:prstGeom>
          <a:solidFill>
            <a:schemeClr val="accent1">
              <a:alpha val="25000"/>
            </a:schemeClr>
          </a:solidFill>
          <a:ln>
            <a:solidFill>
              <a:schemeClr val="accent1">
                <a:shade val="95000"/>
                <a:satMod val="105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2" name="Straight Connector 191"/>
          <p:cNvCxnSpPr>
            <a:stCxn id="191" idx="3"/>
          </p:cNvCxnSpPr>
          <p:nvPr/>
        </p:nvCxnSpPr>
        <p:spPr>
          <a:xfrm flipH="1">
            <a:off x="9987868" y="5683559"/>
            <a:ext cx="81826" cy="182526"/>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a:stCxn id="191" idx="5"/>
          </p:cNvCxnSpPr>
          <p:nvPr/>
        </p:nvCxnSpPr>
        <p:spPr>
          <a:xfrm>
            <a:off x="10192886" y="5683562"/>
            <a:ext cx="61679" cy="197847"/>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sp>
        <p:nvSpPr>
          <p:cNvPr id="194" name="Oval 193"/>
          <p:cNvSpPr/>
          <p:nvPr/>
        </p:nvSpPr>
        <p:spPr>
          <a:xfrm>
            <a:off x="10610037" y="5538791"/>
            <a:ext cx="174221" cy="174221"/>
          </a:xfrm>
          <a:prstGeom prst="ellipse">
            <a:avLst/>
          </a:prstGeom>
          <a:solidFill>
            <a:schemeClr val="accent1">
              <a:alpha val="25000"/>
            </a:schemeClr>
          </a:solidFill>
          <a:ln>
            <a:solidFill>
              <a:schemeClr val="accent1">
                <a:shade val="95000"/>
                <a:satMod val="105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5" name="Straight Connector 194"/>
          <p:cNvCxnSpPr>
            <a:stCxn id="194" idx="3"/>
          </p:cNvCxnSpPr>
          <p:nvPr/>
        </p:nvCxnSpPr>
        <p:spPr>
          <a:xfrm flipH="1">
            <a:off x="10573866" y="5687496"/>
            <a:ext cx="61679" cy="184414"/>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a:stCxn id="194" idx="5"/>
          </p:cNvCxnSpPr>
          <p:nvPr/>
        </p:nvCxnSpPr>
        <p:spPr>
          <a:xfrm>
            <a:off x="10758721" y="5687491"/>
            <a:ext cx="61679" cy="184414"/>
          </a:xfrm>
          <a:prstGeom prst="line">
            <a:avLst/>
          </a:prstGeom>
          <a:ln>
            <a:solidFill>
              <a:schemeClr val="accent1">
                <a:shade val="95000"/>
                <a:satMod val="105000"/>
                <a:alpha val="25000"/>
              </a:schemeClr>
            </a:solidFill>
            <a:prstDash val="solid"/>
          </a:ln>
        </p:spPr>
        <p:style>
          <a:lnRef idx="1">
            <a:schemeClr val="accent1"/>
          </a:lnRef>
          <a:fillRef idx="0">
            <a:schemeClr val="accent1"/>
          </a:fillRef>
          <a:effectRef idx="0">
            <a:schemeClr val="accent1"/>
          </a:effectRef>
          <a:fontRef idx="minor">
            <a:schemeClr val="tx1"/>
          </a:fontRef>
        </p:style>
      </p:cxnSp>
      <p:sp>
        <p:nvSpPr>
          <p:cNvPr id="198" name="TextBox 197"/>
          <p:cNvSpPr txBox="1"/>
          <p:nvPr/>
        </p:nvSpPr>
        <p:spPr>
          <a:xfrm>
            <a:off x="5367583" y="6197025"/>
            <a:ext cx="1028461" cy="584775"/>
          </a:xfrm>
          <a:prstGeom prst="rect">
            <a:avLst/>
          </a:prstGeom>
          <a:noFill/>
        </p:spPr>
        <p:txBody>
          <a:bodyPr wrap="square" rtlCol="0">
            <a:spAutoFit/>
          </a:bodyPr>
          <a:lstStyle/>
          <a:p>
            <a:pPr algn="ctr"/>
            <a:r>
              <a:rPr lang="en-US" sz="3200" b="1" i="1" dirty="0"/>
              <a:t>n</a:t>
            </a:r>
            <a:r>
              <a:rPr lang="en-US" sz="3200" dirty="0"/>
              <a:t>!</a:t>
            </a:r>
          </a:p>
        </p:txBody>
      </p:sp>
      <p:grpSp>
        <p:nvGrpSpPr>
          <p:cNvPr id="8" name="Group 7"/>
          <p:cNvGrpSpPr/>
          <p:nvPr/>
        </p:nvGrpSpPr>
        <p:grpSpPr>
          <a:xfrm>
            <a:off x="10416162" y="2971800"/>
            <a:ext cx="1547238" cy="3100526"/>
            <a:chOff x="10416162" y="2971800"/>
            <a:chExt cx="1547238" cy="3100526"/>
          </a:xfrm>
        </p:grpSpPr>
        <p:sp>
          <p:nvSpPr>
            <p:cNvPr id="5" name="Right Brace 4"/>
            <p:cNvSpPr/>
            <p:nvPr/>
          </p:nvSpPr>
          <p:spPr>
            <a:xfrm>
              <a:off x="11506200" y="2971800"/>
              <a:ext cx="457200" cy="3100526"/>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2" name="TextBox 171"/>
            <p:cNvSpPr txBox="1"/>
            <p:nvPr/>
          </p:nvSpPr>
          <p:spPr>
            <a:xfrm>
              <a:off x="10416162" y="4209580"/>
              <a:ext cx="1394838" cy="584775"/>
            </a:xfrm>
            <a:prstGeom prst="rect">
              <a:avLst/>
            </a:prstGeom>
            <a:noFill/>
          </p:spPr>
          <p:txBody>
            <a:bodyPr wrap="square" rtlCol="0">
              <a:spAutoFit/>
            </a:bodyPr>
            <a:lstStyle/>
            <a:p>
              <a:pPr algn="ctr"/>
              <a:r>
                <a:rPr lang="en-US" sz="3200" dirty="0"/>
                <a:t>log(</a:t>
              </a:r>
              <a:r>
                <a:rPr lang="en-US" sz="3200" b="1" i="1" dirty="0"/>
                <a:t>n</a:t>
              </a:r>
              <a:r>
                <a:rPr lang="en-US" sz="3200" dirty="0"/>
                <a:t>!)</a:t>
              </a:r>
            </a:p>
          </p:txBody>
        </p:sp>
      </p:grpSp>
    </p:spTree>
    <p:extLst>
      <p:ext uri="{BB962C8B-B14F-4D97-AF65-F5344CB8AC3E}">
        <p14:creationId xmlns:p14="http://schemas.microsoft.com/office/powerpoint/2010/main" val="2964428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2455</TotalTime>
  <Words>1861</Words>
  <Application>Microsoft Office PowerPoint</Application>
  <PresentationFormat>Widescreen</PresentationFormat>
  <Paragraphs>516</Paragraphs>
  <Slides>41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41</vt:i4>
      </vt:variant>
    </vt:vector>
  </HeadingPairs>
  <TitlesOfParts>
    <vt:vector size="50" baseType="lpstr">
      <vt:lpstr>Arial</vt:lpstr>
      <vt:lpstr>Calibri</vt:lpstr>
      <vt:lpstr>Cambria Math</vt:lpstr>
      <vt:lpstr>Corbel</vt:lpstr>
      <vt:lpstr>Courier New</vt:lpstr>
      <vt:lpstr>Wingdings</vt:lpstr>
      <vt:lpstr>Wingdings 2</vt:lpstr>
      <vt:lpstr>Wingdings 3</vt:lpstr>
      <vt:lpstr>Module</vt:lpstr>
      <vt:lpstr>COMP 2100</vt:lpstr>
      <vt:lpstr>Last time</vt:lpstr>
      <vt:lpstr>Questions?</vt:lpstr>
      <vt:lpstr>Project 4</vt:lpstr>
      <vt:lpstr>Assignment 7</vt:lpstr>
      <vt:lpstr>Lower Bound on Sorting</vt:lpstr>
      <vt:lpstr>The fastest sort</vt:lpstr>
      <vt:lpstr>A different kind of tree</vt:lpstr>
      <vt:lpstr>Tree height</vt:lpstr>
      <vt:lpstr>Comparison-based sorts</vt:lpstr>
      <vt:lpstr>Counting Sort</vt:lpstr>
      <vt:lpstr>Counting sort justification</vt:lpstr>
      <vt:lpstr>Counting sort paradigm</vt:lpstr>
      <vt:lpstr>Counting sort algorithm</vt:lpstr>
      <vt:lpstr>Counting sort example</vt:lpstr>
      <vt:lpstr>Counting sort implementation</vt:lpstr>
      <vt:lpstr>How long does it take?</vt:lpstr>
      <vt:lpstr>Radix Sort</vt:lpstr>
      <vt:lpstr>Radix sort</vt:lpstr>
      <vt:lpstr>Intuition</vt:lpstr>
      <vt:lpstr>Radix sort</vt:lpstr>
      <vt:lpstr>Radix sort</vt:lpstr>
      <vt:lpstr>Radix sort algorithm</vt:lpstr>
      <vt:lpstr>Radix sort example (ones place)</vt:lpstr>
      <vt:lpstr>Radix sort example (tens place)</vt:lpstr>
      <vt:lpstr>Radix sort example (hundreds place)</vt:lpstr>
      <vt:lpstr>Radix sort implementation</vt:lpstr>
      <vt:lpstr>Heaps</vt:lpstr>
      <vt:lpstr>Heaps</vt:lpstr>
      <vt:lpstr>Heap example</vt:lpstr>
      <vt:lpstr>How do you know where to add?</vt:lpstr>
      <vt:lpstr>New node</vt:lpstr>
      <vt:lpstr>Add 15</vt:lpstr>
      <vt:lpstr>After an add, bubble up</vt:lpstr>
      <vt:lpstr>Only the root can be deleted</vt:lpstr>
      <vt:lpstr>Replace it with the "last" node</vt:lpstr>
      <vt:lpstr>Then, bubble down</vt:lpstr>
      <vt:lpstr>Operations</vt:lpstr>
      <vt:lpstr>Upcoming</vt:lpstr>
      <vt:lpstr>Next time…</vt:lpstr>
      <vt:lpstr>Reminders</vt:lpstr>
    </vt:vector>
  </TitlesOfParts>
  <Company>Elizabethtown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CS121</dc:title>
  <dc:creator>your username</dc:creator>
  <cp:lastModifiedBy>Wittman, Barry</cp:lastModifiedBy>
  <cp:revision>354</cp:revision>
  <dcterms:created xsi:type="dcterms:W3CDTF">2009-08-24T20:26:10Z</dcterms:created>
  <dcterms:modified xsi:type="dcterms:W3CDTF">2024-11-15T16:15:27Z</dcterms:modified>
</cp:coreProperties>
</file>