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260" r:id="rId4"/>
    <p:sldId id="333" r:id="rId5"/>
    <p:sldId id="637" r:id="rId6"/>
    <p:sldId id="659" r:id="rId7"/>
    <p:sldId id="660" r:id="rId8"/>
    <p:sldId id="661" r:id="rId9"/>
    <p:sldId id="662" r:id="rId10"/>
    <p:sldId id="663" r:id="rId11"/>
    <p:sldId id="664" r:id="rId12"/>
    <p:sldId id="665" r:id="rId13"/>
    <p:sldId id="666" r:id="rId14"/>
    <p:sldId id="667" r:id="rId15"/>
    <p:sldId id="668" r:id="rId16"/>
    <p:sldId id="679" r:id="rId17"/>
    <p:sldId id="680" r:id="rId18"/>
    <p:sldId id="669" r:id="rId19"/>
    <p:sldId id="670" r:id="rId20"/>
    <p:sldId id="671" r:id="rId21"/>
    <p:sldId id="672" r:id="rId22"/>
    <p:sldId id="673" r:id="rId23"/>
    <p:sldId id="674" r:id="rId24"/>
    <p:sldId id="675" r:id="rId25"/>
    <p:sldId id="676" r:id="rId26"/>
    <p:sldId id="677" r:id="rId27"/>
    <p:sldId id="678" r:id="rId28"/>
    <p:sldId id="658" r:id="rId29"/>
    <p:sldId id="681" r:id="rId30"/>
    <p:sldId id="682" r:id="rId31"/>
    <p:sldId id="683" r:id="rId32"/>
    <p:sldId id="684" r:id="rId33"/>
    <p:sldId id="685" r:id="rId34"/>
    <p:sldId id="686" r:id="rId35"/>
    <p:sldId id="687" r:id="rId36"/>
    <p:sldId id="688" r:id="rId37"/>
    <p:sldId id="689" r:id="rId38"/>
    <p:sldId id="690" r:id="rId39"/>
    <p:sldId id="480" r:id="rId40"/>
    <p:sldId id="481" r:id="rId41"/>
    <p:sldId id="48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941239CB-DC39-43E0-94E8-22138E5CB4F7}"/>
    <pc:docChg chg="modSld">
      <pc:chgData name="Wittman, Barry" userId="bff186cd-6ce8-41ba-8e8c-e85cdef216de" providerId="ADAL" clId="{941239CB-DC39-43E0-94E8-22138E5CB4F7}" dt="2024-11-15T16:15:26.758" v="19" actId="20577"/>
      <pc:docMkLst>
        <pc:docMk/>
      </pc:docMkLst>
      <pc:sldChg chg="modSp modAnim">
        <pc:chgData name="Wittman, Barry" userId="bff186cd-6ce8-41ba-8e8c-e85cdef216de" providerId="ADAL" clId="{941239CB-DC39-43E0-94E8-22138E5CB4F7}" dt="2024-11-15T16:15:26.758" v="19" actId="20577"/>
        <pc:sldMkLst>
          <pc:docMk/>
          <pc:sldMk cId="0" sldId="257"/>
        </pc:sldMkLst>
        <pc:spChg chg="mod">
          <ac:chgData name="Wittman, Barry" userId="bff186cd-6ce8-41ba-8e8c-e85cdef216de" providerId="ADAL" clId="{941239CB-DC39-43E0-94E8-22138E5CB4F7}" dt="2024-11-15T16:15:26.758" v="19" actId="20577"/>
          <ac:spMkLst>
            <pc:docMk/>
            <pc:sldMk cId="0"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11/15/2024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916985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11/15/2024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11/15/2024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2100</a:t>
            </a:r>
          </a:p>
        </p:txBody>
      </p:sp>
      <p:sp>
        <p:nvSpPr>
          <p:cNvPr id="3" name="Subtitle 2"/>
          <p:cNvSpPr>
            <a:spLocks noGrp="1"/>
          </p:cNvSpPr>
          <p:nvPr>
            <p:ph type="subTitle" idx="1"/>
          </p:nvPr>
        </p:nvSpPr>
        <p:spPr/>
        <p:txBody>
          <a:bodyPr/>
          <a:lstStyle/>
          <a:p>
            <a:r>
              <a:rPr lang="en-US" dirty="0"/>
              <a:t>Week 13 </a:t>
            </a:r>
            <a:r>
              <a:rPr lang="en-US"/>
              <a:t>- Monday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Comparison-based sorts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b="1" dirty="0"/>
                  <a:t>Any</a:t>
                </a:r>
                <a:r>
                  <a:rPr lang="en-US" dirty="0"/>
                  <a:t> comparison-based sort is going to compare two values and make a decision based on that</a:t>
                </a:r>
              </a:p>
              <a:p>
                <a:r>
                  <a:rPr lang="en-US" dirty="0"/>
                  <a:t>No matter what your algorithm is, if each comparison is a decision in the tree that leads you down to a sorted order, the best you can possibly do is log</a:t>
                </a:r>
                <a:r>
                  <a:rPr lang="en-US" baseline="-25000" dirty="0"/>
                  <a:t>2</a:t>
                </a:r>
                <a:r>
                  <a:rPr lang="en-US" dirty="0"/>
                  <a:t>(</a:t>
                </a:r>
                <a:r>
                  <a:rPr lang="en-US" b="1" i="1" dirty="0"/>
                  <a:t>n</a:t>
                </a:r>
                <a:r>
                  <a:rPr lang="en-US" dirty="0"/>
                  <a:t>!)</a:t>
                </a:r>
              </a:p>
              <a:p>
                <a:r>
                  <a:rPr lang="en-US" dirty="0"/>
                  <a:t>But what is log</a:t>
                </a:r>
                <a:r>
                  <a:rPr lang="en-US" baseline="-25000" dirty="0"/>
                  <a:t>2</a:t>
                </a:r>
                <a:r>
                  <a:rPr lang="en-US" dirty="0"/>
                  <a:t>(</a:t>
                </a:r>
                <a:r>
                  <a:rPr lang="en-US" b="1" i="1" dirty="0"/>
                  <a:t>n</a:t>
                </a:r>
                <a:r>
                  <a:rPr lang="en-US" dirty="0"/>
                  <a:t>!)?</a:t>
                </a:r>
              </a:p>
              <a:p>
                <a:r>
                  <a:rPr lang="en-US" dirty="0"/>
                  <a:t>I wish I could show you the math that backs this up, but </a:t>
                </a:r>
                <a:r>
                  <a:rPr lang="en-US" dirty="0" err="1"/>
                  <a:t>Stirling's</a:t>
                </a:r>
                <a:r>
                  <a:rPr lang="en-US" dirty="0"/>
                  <a:t> approximation says that log</a:t>
                </a:r>
                <a:r>
                  <a:rPr lang="en-US" baseline="-25000" dirty="0"/>
                  <a:t>2</a:t>
                </a:r>
                <a:r>
                  <a:rPr lang="en-US" dirty="0"/>
                  <a:t>(</a:t>
                </a:r>
                <a:r>
                  <a:rPr lang="en-US" b="1" i="1" dirty="0"/>
                  <a:t>n</a:t>
                </a:r>
                <a:r>
                  <a:rPr lang="en-US" dirty="0"/>
                  <a:t>!) is </a:t>
                </a:r>
                <a14:m>
                  <m:oMath xmlns:m="http://schemas.openxmlformats.org/officeDocument/2006/math">
                    <m:r>
                      <m:rPr>
                        <m:sty m:val="p"/>
                      </m:rPr>
                      <a:rPr lang="en-US" b="0" i="0" smtClean="0">
                        <a:latin typeface="Cambria Math" panose="02040503050406030204" pitchFamily="18" charset="0"/>
                      </a:rPr>
                      <m:t>Θ</m:t>
                    </m:r>
                    <m:r>
                      <a:rPr lang="en-US" b="0" i="1" smtClean="0">
                        <a:latin typeface="Cambria Math" panose="02040503050406030204" pitchFamily="18" charset="0"/>
                      </a:rPr>
                      <m:t>(</m:t>
                    </m:r>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m:t>
                        </m:r>
                      </m:e>
                    </m:func>
                  </m:oMath>
                </a14:m>
                <a:endParaRPr lang="en-US" b="0" dirty="0"/>
              </a:p>
              <a:p>
                <a:r>
                  <a:rPr lang="en-US" b="1" dirty="0"/>
                  <a:t>Take away:</a:t>
                </a:r>
                <a:r>
                  <a:rPr lang="en-US" dirty="0"/>
                  <a:t> No comparison-based sort can </a:t>
                </a:r>
                <a:r>
                  <a:rPr lang="en-US" b="1" dirty="0"/>
                  <a:t>ever</a:t>
                </a:r>
                <a:r>
                  <a:rPr lang="en-US" dirty="0"/>
                  <a:t> be better than </a:t>
                </a:r>
                <a14:m>
                  <m:oMath xmlns:m="http://schemas.openxmlformats.org/officeDocument/2006/math">
                    <m:r>
                      <m:rPr>
                        <m:sty m:val="p"/>
                      </m:rPr>
                      <a:rPr lang="en-US">
                        <a:latin typeface="Cambria Math" panose="02040503050406030204" pitchFamily="18" charset="0"/>
                      </a:rPr>
                      <m:t>Θ</m:t>
                    </m:r>
                    <m:r>
                      <a:rPr lang="en-US" i="1">
                        <a:latin typeface="Cambria Math" panose="02040503050406030204" pitchFamily="18" charset="0"/>
                      </a:rPr>
                      <m:t>(</m:t>
                    </m:r>
                    <m:r>
                      <a:rPr lang="en-US" i="1">
                        <a:latin typeface="Cambria Math" panose="02040503050406030204" pitchFamily="18" charset="0"/>
                      </a:rPr>
                      <m:t>𝑛</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𝑛</m:t>
                        </m:r>
                        <m:r>
                          <a:rPr lang="en-US" i="1">
                            <a:latin typeface="Cambria Math" panose="02040503050406030204" pitchFamily="18" charset="0"/>
                          </a:rPr>
                          <m:t>)</m:t>
                        </m:r>
                      </m:e>
                    </m:func>
                  </m:oMath>
                </a14:m>
                <a:r>
                  <a:rPr lang="en-US" dirty="0"/>
                  <a:t> for worst-case running time</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713" r="-667" b="-2372"/>
                </a:stretch>
              </a:blipFill>
            </p:spPr>
            <p:txBody>
              <a:bodyPr/>
              <a:lstStyle/>
              <a:p>
                <a:r>
                  <a:rPr lang="en-US">
                    <a:noFill/>
                  </a:rPr>
                  <a:t> </a:t>
                </a:r>
              </a:p>
            </p:txBody>
          </p:sp>
        </mc:Fallback>
      </mc:AlternateContent>
    </p:spTree>
    <p:extLst>
      <p:ext uri="{BB962C8B-B14F-4D97-AF65-F5344CB8AC3E}">
        <p14:creationId xmlns:p14="http://schemas.microsoft.com/office/powerpoint/2010/main" val="201803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Counting Sort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7049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Counting sort justification</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lstStyle/>
              <a:p>
                <a:r>
                  <a:rPr lang="en-US" dirty="0"/>
                  <a:t>Lets focus on an unusual sort that lets us (potentially) get better performance than </a:t>
                </a:r>
                <a14:m>
                  <m:oMath xmlns:m="http://schemas.openxmlformats.org/officeDocument/2006/math">
                    <m:r>
                      <m:rPr>
                        <m:sty m:val="p"/>
                      </m:rPr>
                      <a:rPr lang="en-US">
                        <a:latin typeface="Cambria Math" panose="02040503050406030204" pitchFamily="18" charset="0"/>
                      </a:rPr>
                      <m:t>Θ</m:t>
                    </m:r>
                    <m:r>
                      <a:rPr lang="en-US" i="1">
                        <a:latin typeface="Cambria Math" panose="02040503050406030204" pitchFamily="18" charset="0"/>
                      </a:rPr>
                      <m:t>(</m:t>
                    </m:r>
                    <m:r>
                      <a:rPr lang="en-US" i="1">
                        <a:latin typeface="Cambria Math" panose="02040503050406030204" pitchFamily="18" charset="0"/>
                      </a:rPr>
                      <m:t>𝑛</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𝑛</m:t>
                        </m:r>
                        <m:r>
                          <a:rPr lang="en-US" i="1">
                            <a:latin typeface="Cambria Math" panose="02040503050406030204" pitchFamily="18" charset="0"/>
                          </a:rPr>
                          <m:t>)</m:t>
                        </m:r>
                      </m:e>
                    </m:func>
                  </m:oMath>
                </a14:m>
                <a:endParaRPr lang="en-US" dirty="0"/>
              </a:p>
              <a:p>
                <a:r>
                  <a:rPr lang="en-US" dirty="0"/>
                  <a:t>But, I thought </a:t>
                </a:r>
                <a14:m>
                  <m:oMath xmlns:m="http://schemas.openxmlformats.org/officeDocument/2006/math">
                    <m:r>
                      <m:rPr>
                        <m:sty m:val="p"/>
                      </m:rPr>
                      <a:rPr lang="en-US">
                        <a:latin typeface="Cambria Math" panose="02040503050406030204" pitchFamily="18" charset="0"/>
                      </a:rPr>
                      <m:t>Θ</m:t>
                    </m:r>
                    <m:r>
                      <a:rPr lang="en-US" i="1">
                        <a:latin typeface="Cambria Math" panose="02040503050406030204" pitchFamily="18" charset="0"/>
                      </a:rPr>
                      <m:t>(</m:t>
                    </m:r>
                    <m:r>
                      <a:rPr lang="en-US" i="1">
                        <a:latin typeface="Cambria Math" panose="02040503050406030204" pitchFamily="18" charset="0"/>
                      </a:rPr>
                      <m:t>𝑛</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𝑛</m:t>
                        </m:r>
                        <m:r>
                          <a:rPr lang="en-US" i="1">
                            <a:latin typeface="Cambria Math" panose="02040503050406030204" pitchFamily="18" charset="0"/>
                          </a:rPr>
                          <m:t>)</m:t>
                        </m:r>
                      </m:e>
                    </m:func>
                  </m:oMath>
                </a14:m>
                <a:r>
                  <a:rPr lang="en-US" dirty="0"/>
                  <a:t> was the theoretical maximum!</a:t>
                </a:r>
              </a:p>
              <a:p>
                <a:r>
                  <a:rPr lang="en-US" dirty="0"/>
                  <a:t>Some sorts don't require </a:t>
                </a:r>
                <a:r>
                  <a:rPr lang="en-US" b="1" dirty="0"/>
                  <a:t>comparison</a:t>
                </a:r>
                <a:r>
                  <a:rPr lang="en-US" dirty="0"/>
                  <a:t> of values</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274468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sort paradigm</a:t>
            </a:r>
          </a:p>
        </p:txBody>
      </p:sp>
      <p:sp>
        <p:nvSpPr>
          <p:cNvPr id="3" name="Content Placeholder 2"/>
          <p:cNvSpPr>
            <a:spLocks noGrp="1"/>
          </p:cNvSpPr>
          <p:nvPr>
            <p:ph idx="1"/>
          </p:nvPr>
        </p:nvSpPr>
        <p:spPr/>
        <p:txBody>
          <a:bodyPr>
            <a:normAutofit/>
          </a:bodyPr>
          <a:lstStyle/>
          <a:p>
            <a:r>
              <a:rPr lang="en-US" dirty="0"/>
              <a:t>You use counting sort when you know that your data is in a narrow range, like, the numbers between </a:t>
            </a:r>
            <a:r>
              <a:rPr lang="en-US" b="1" dirty="0"/>
              <a:t>1</a:t>
            </a:r>
            <a:r>
              <a:rPr lang="en-US" dirty="0"/>
              <a:t> and </a:t>
            </a:r>
            <a:r>
              <a:rPr lang="en-US" b="1" dirty="0"/>
              <a:t>10</a:t>
            </a:r>
            <a:r>
              <a:rPr lang="en-US" dirty="0"/>
              <a:t> or even </a:t>
            </a:r>
            <a:r>
              <a:rPr lang="en-US" b="1" dirty="0"/>
              <a:t>1</a:t>
            </a:r>
            <a:r>
              <a:rPr lang="en-US" dirty="0"/>
              <a:t> and </a:t>
            </a:r>
            <a:r>
              <a:rPr lang="en-US" b="1" dirty="0"/>
              <a:t>100</a:t>
            </a:r>
          </a:p>
          <a:p>
            <a:r>
              <a:rPr lang="en-US" dirty="0"/>
              <a:t>As long as the range of possible values is in the neighborhood of the length of your list, counting sort can do well</a:t>
            </a:r>
          </a:p>
          <a:p>
            <a:r>
              <a:rPr lang="en-US" b="1" dirty="0"/>
              <a:t>Example:</a:t>
            </a:r>
            <a:r>
              <a:rPr lang="en-US" dirty="0"/>
              <a:t> </a:t>
            </a:r>
            <a:r>
              <a:rPr lang="en-US" b="1" dirty="0"/>
              <a:t>150</a:t>
            </a:r>
            <a:r>
              <a:rPr lang="en-US" dirty="0"/>
              <a:t> integer grades between </a:t>
            </a:r>
            <a:r>
              <a:rPr lang="en-US" b="1" dirty="0"/>
              <a:t>1</a:t>
            </a:r>
            <a:r>
              <a:rPr lang="en-US" dirty="0"/>
              <a:t> and </a:t>
            </a:r>
            <a:r>
              <a:rPr lang="en-US" b="1" dirty="0"/>
              <a:t>100</a:t>
            </a:r>
          </a:p>
          <a:p>
            <a:r>
              <a:rPr lang="en-US" dirty="0">
                <a:solidFill>
                  <a:schemeClr val="accent2"/>
                </a:solidFill>
              </a:rPr>
              <a:t>Doesn't work for sorting </a:t>
            </a:r>
            <a:r>
              <a:rPr lang="en-US" b="1" dirty="0">
                <a:solidFill>
                  <a:schemeClr val="accent2"/>
                </a:solidFill>
                <a:latin typeface="Courier New" pitchFamily="49" charset="0"/>
                <a:cs typeface="Courier New" pitchFamily="49" charset="0"/>
              </a:rPr>
              <a:t>double</a:t>
            </a:r>
            <a:r>
              <a:rPr lang="en-US" dirty="0">
                <a:solidFill>
                  <a:schemeClr val="accent2"/>
                </a:solidFill>
              </a:rPr>
              <a:t> or </a:t>
            </a:r>
            <a:r>
              <a:rPr lang="en-US" b="1" dirty="0">
                <a:solidFill>
                  <a:schemeClr val="accent2"/>
                </a:solidFill>
                <a:latin typeface="Courier New" pitchFamily="49" charset="0"/>
                <a:cs typeface="Courier New" pitchFamily="49" charset="0"/>
              </a:rPr>
              <a:t>String</a:t>
            </a:r>
            <a:r>
              <a:rPr lang="en-US" dirty="0">
                <a:solidFill>
                  <a:schemeClr val="accent2"/>
                </a:solidFill>
              </a:rPr>
              <a:t> values</a:t>
            </a:r>
          </a:p>
        </p:txBody>
      </p:sp>
    </p:spTree>
    <p:extLst>
      <p:ext uri="{BB962C8B-B14F-4D97-AF65-F5344CB8AC3E}">
        <p14:creationId xmlns:p14="http://schemas.microsoft.com/office/powerpoint/2010/main" val="384160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sort algorithm</a:t>
            </a:r>
          </a:p>
        </p:txBody>
      </p:sp>
      <p:sp>
        <p:nvSpPr>
          <p:cNvPr id="3" name="Content Placeholder 2"/>
          <p:cNvSpPr>
            <a:spLocks noGrp="1"/>
          </p:cNvSpPr>
          <p:nvPr>
            <p:ph idx="1"/>
          </p:nvPr>
        </p:nvSpPr>
        <p:spPr/>
        <p:txBody>
          <a:bodyPr/>
          <a:lstStyle/>
          <a:p>
            <a:r>
              <a:rPr lang="en-US" dirty="0"/>
              <a:t>Make an array with enough elements to hold every possible </a:t>
            </a:r>
            <a:r>
              <a:rPr lang="en-US" b="1" dirty="0"/>
              <a:t>value</a:t>
            </a:r>
            <a:r>
              <a:rPr lang="en-US" dirty="0"/>
              <a:t> in your range of values</a:t>
            </a:r>
          </a:p>
          <a:p>
            <a:pPr lvl="1"/>
            <a:r>
              <a:rPr lang="en-US" dirty="0"/>
              <a:t>If you need 1 – 100, make an array with length 100</a:t>
            </a:r>
          </a:p>
          <a:p>
            <a:r>
              <a:rPr lang="en-US" dirty="0"/>
              <a:t>Sweep through your original list of numbers, when you see a particular value, increment the corresponding index in the value array</a:t>
            </a:r>
          </a:p>
          <a:p>
            <a:r>
              <a:rPr lang="en-US" dirty="0"/>
              <a:t>To get your final sorted list, sweep through your value array and, for every entry with value </a:t>
            </a:r>
            <a:r>
              <a:rPr lang="en-US" b="1" i="1" dirty="0"/>
              <a:t>k</a:t>
            </a:r>
            <a:r>
              <a:rPr lang="en-US" dirty="0"/>
              <a:t> &gt; 0, print its index </a:t>
            </a:r>
            <a:r>
              <a:rPr lang="en-US" b="1" i="1" dirty="0"/>
              <a:t>k</a:t>
            </a:r>
            <a:r>
              <a:rPr lang="en-US" dirty="0"/>
              <a:t> times</a:t>
            </a:r>
          </a:p>
        </p:txBody>
      </p:sp>
    </p:spTree>
    <p:extLst>
      <p:ext uri="{BB962C8B-B14F-4D97-AF65-F5344CB8AC3E}">
        <p14:creationId xmlns:p14="http://schemas.microsoft.com/office/powerpoint/2010/main" val="41920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sort example</a:t>
            </a:r>
          </a:p>
        </p:txBody>
      </p:sp>
      <p:sp>
        <p:nvSpPr>
          <p:cNvPr id="3" name="Content Placeholder 2"/>
          <p:cNvSpPr>
            <a:spLocks noGrp="1"/>
          </p:cNvSpPr>
          <p:nvPr>
            <p:ph idx="1"/>
          </p:nvPr>
        </p:nvSpPr>
        <p:spPr>
          <a:xfrm>
            <a:off x="1981200" y="1775192"/>
            <a:ext cx="8229600" cy="4092209"/>
          </a:xfrm>
        </p:spPr>
        <p:txBody>
          <a:bodyPr>
            <a:normAutofit fontScale="92500" lnSpcReduction="20000"/>
          </a:bodyPr>
          <a:lstStyle/>
          <a:p>
            <a:r>
              <a:rPr lang="en-US" dirty="0"/>
              <a:t>We know our values will be in the range [1,10]</a:t>
            </a:r>
          </a:p>
          <a:p>
            <a:r>
              <a:rPr lang="en-US" dirty="0"/>
              <a:t>Our example array:</a:t>
            </a:r>
          </a:p>
          <a:p>
            <a:endParaRPr lang="en-US" dirty="0"/>
          </a:p>
          <a:p>
            <a:endParaRPr lang="en-US" dirty="0"/>
          </a:p>
          <a:p>
            <a:r>
              <a:rPr lang="en-US" dirty="0"/>
              <a:t>Our values array:</a:t>
            </a:r>
          </a:p>
          <a:p>
            <a:endParaRPr lang="en-US" dirty="0"/>
          </a:p>
          <a:p>
            <a:endParaRPr lang="en-US" dirty="0"/>
          </a:p>
          <a:p>
            <a:endParaRPr lang="en-US" dirty="0"/>
          </a:p>
          <a:p>
            <a:endParaRPr lang="en-US" dirty="0"/>
          </a:p>
          <a:p>
            <a:r>
              <a:rPr lang="en-US" dirty="0"/>
              <a:t>The result:</a:t>
            </a:r>
          </a:p>
        </p:txBody>
      </p:sp>
      <p:grpSp>
        <p:nvGrpSpPr>
          <p:cNvPr id="4" name="Group 3"/>
          <p:cNvGrpSpPr/>
          <p:nvPr/>
        </p:nvGrpSpPr>
        <p:grpSpPr>
          <a:xfrm>
            <a:off x="3352800" y="2590800"/>
            <a:ext cx="5486400" cy="685800"/>
            <a:chOff x="1295400" y="3200400"/>
            <a:chExt cx="5486400" cy="685800"/>
          </a:xfrm>
          <a:effectLst/>
        </p:grpSpPr>
        <p:sp>
          <p:nvSpPr>
            <p:cNvPr id="5" name="Rectangle 4"/>
            <p:cNvSpPr/>
            <p:nvPr/>
          </p:nvSpPr>
          <p:spPr>
            <a:xfrm>
              <a:off x="12954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6</a:t>
              </a:r>
            </a:p>
          </p:txBody>
        </p:sp>
        <p:sp>
          <p:nvSpPr>
            <p:cNvPr id="6" name="Rectangle 5"/>
            <p:cNvSpPr/>
            <p:nvPr/>
          </p:nvSpPr>
          <p:spPr>
            <a:xfrm>
              <a:off x="19812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sp>
          <p:nvSpPr>
            <p:cNvPr id="8" name="Rectangle 7"/>
            <p:cNvSpPr/>
            <p:nvPr/>
          </p:nvSpPr>
          <p:spPr>
            <a:xfrm>
              <a:off x="26670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10</a:t>
              </a:r>
            </a:p>
          </p:txBody>
        </p:sp>
        <p:sp>
          <p:nvSpPr>
            <p:cNvPr id="9" name="Rectangle 8"/>
            <p:cNvSpPr/>
            <p:nvPr/>
          </p:nvSpPr>
          <p:spPr>
            <a:xfrm>
              <a:off x="33528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6</a:t>
              </a:r>
            </a:p>
          </p:txBody>
        </p:sp>
        <p:sp>
          <p:nvSpPr>
            <p:cNvPr id="10" name="Rectangle 9"/>
            <p:cNvSpPr/>
            <p:nvPr/>
          </p:nvSpPr>
          <p:spPr>
            <a:xfrm>
              <a:off x="40386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1</a:t>
              </a:r>
            </a:p>
          </p:txBody>
        </p:sp>
        <p:sp>
          <p:nvSpPr>
            <p:cNvPr id="11" name="Rectangle 10"/>
            <p:cNvSpPr/>
            <p:nvPr/>
          </p:nvSpPr>
          <p:spPr>
            <a:xfrm>
              <a:off x="47244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sp>
          <p:nvSpPr>
            <p:cNvPr id="12" name="Rectangle 11"/>
            <p:cNvSpPr/>
            <p:nvPr/>
          </p:nvSpPr>
          <p:spPr>
            <a:xfrm>
              <a:off x="54102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7</a:t>
              </a:r>
            </a:p>
          </p:txBody>
        </p:sp>
        <p:sp>
          <p:nvSpPr>
            <p:cNvPr id="13" name="Rectangle 12"/>
            <p:cNvSpPr/>
            <p:nvPr/>
          </p:nvSpPr>
          <p:spPr>
            <a:xfrm>
              <a:off x="60960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grpSp>
      <p:grpSp>
        <p:nvGrpSpPr>
          <p:cNvPr id="7" name="Group 40"/>
          <p:cNvGrpSpPr/>
          <p:nvPr/>
        </p:nvGrpSpPr>
        <p:grpSpPr>
          <a:xfrm>
            <a:off x="2667000" y="3886200"/>
            <a:ext cx="6858000" cy="1371600"/>
            <a:chOff x="914400" y="4800600"/>
            <a:chExt cx="6858000" cy="1371600"/>
          </a:xfrm>
        </p:grpSpPr>
        <p:grpSp>
          <p:nvGrpSpPr>
            <p:cNvPr id="14" name="Group 27"/>
            <p:cNvGrpSpPr/>
            <p:nvPr/>
          </p:nvGrpSpPr>
          <p:grpSpPr>
            <a:xfrm>
              <a:off x="914400" y="4800600"/>
              <a:ext cx="6858000" cy="685800"/>
              <a:chOff x="914400" y="4800600"/>
              <a:chExt cx="6858000" cy="685800"/>
            </a:xfrm>
          </p:grpSpPr>
          <p:sp>
            <p:nvSpPr>
              <p:cNvPr id="17" name="Rectangle 16"/>
              <p:cNvSpPr/>
              <p:nvPr/>
            </p:nvSpPr>
            <p:spPr>
              <a:xfrm>
                <a:off x="9144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1</a:t>
                </a:r>
              </a:p>
            </p:txBody>
          </p:sp>
          <p:sp>
            <p:nvSpPr>
              <p:cNvPr id="18" name="Rectangle 17"/>
              <p:cNvSpPr/>
              <p:nvPr/>
            </p:nvSpPr>
            <p:spPr>
              <a:xfrm>
                <a:off x="16002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3</a:t>
                </a:r>
              </a:p>
            </p:txBody>
          </p:sp>
          <p:sp>
            <p:nvSpPr>
              <p:cNvPr id="19" name="Rectangle 18"/>
              <p:cNvSpPr/>
              <p:nvPr/>
            </p:nvSpPr>
            <p:spPr>
              <a:xfrm>
                <a:off x="22860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0</a:t>
                </a:r>
              </a:p>
            </p:txBody>
          </p:sp>
          <p:sp>
            <p:nvSpPr>
              <p:cNvPr id="20" name="Rectangle 19"/>
              <p:cNvSpPr/>
              <p:nvPr/>
            </p:nvSpPr>
            <p:spPr>
              <a:xfrm>
                <a:off x="29718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0</a:t>
                </a:r>
              </a:p>
            </p:txBody>
          </p:sp>
          <p:sp>
            <p:nvSpPr>
              <p:cNvPr id="21" name="Rectangle 20"/>
              <p:cNvSpPr/>
              <p:nvPr/>
            </p:nvSpPr>
            <p:spPr>
              <a:xfrm>
                <a:off x="36576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0</a:t>
                </a:r>
              </a:p>
            </p:txBody>
          </p:sp>
          <p:sp>
            <p:nvSpPr>
              <p:cNvPr id="22" name="Rectangle 21"/>
              <p:cNvSpPr/>
              <p:nvPr/>
            </p:nvSpPr>
            <p:spPr>
              <a:xfrm>
                <a:off x="43434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2</a:t>
                </a:r>
              </a:p>
            </p:txBody>
          </p:sp>
          <p:sp>
            <p:nvSpPr>
              <p:cNvPr id="23" name="Rectangle 22"/>
              <p:cNvSpPr/>
              <p:nvPr/>
            </p:nvSpPr>
            <p:spPr>
              <a:xfrm>
                <a:off x="50292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1</a:t>
                </a:r>
              </a:p>
            </p:txBody>
          </p:sp>
          <p:sp>
            <p:nvSpPr>
              <p:cNvPr id="24" name="Rectangle 23"/>
              <p:cNvSpPr/>
              <p:nvPr/>
            </p:nvSpPr>
            <p:spPr>
              <a:xfrm>
                <a:off x="57150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0</a:t>
                </a:r>
              </a:p>
            </p:txBody>
          </p:sp>
          <p:sp>
            <p:nvSpPr>
              <p:cNvPr id="25" name="Rectangle 24"/>
              <p:cNvSpPr/>
              <p:nvPr/>
            </p:nvSpPr>
            <p:spPr>
              <a:xfrm>
                <a:off x="64008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0</a:t>
                </a:r>
              </a:p>
            </p:txBody>
          </p:sp>
          <p:sp>
            <p:nvSpPr>
              <p:cNvPr id="26" name="Rectangle 25"/>
              <p:cNvSpPr/>
              <p:nvPr/>
            </p:nvSpPr>
            <p:spPr>
              <a:xfrm>
                <a:off x="7086600" y="4800600"/>
                <a:ext cx="685800" cy="685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solidFill>
                      <a:schemeClr val="tx1"/>
                    </a:solidFill>
                  </a:rPr>
                  <a:t>1</a:t>
                </a:r>
              </a:p>
            </p:txBody>
          </p:sp>
        </p:grpSp>
        <p:sp>
          <p:nvSpPr>
            <p:cNvPr id="30" name="Rectangle 29"/>
            <p:cNvSpPr/>
            <p:nvPr/>
          </p:nvSpPr>
          <p:spPr>
            <a:xfrm>
              <a:off x="9144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1</a:t>
              </a:r>
            </a:p>
          </p:txBody>
        </p:sp>
        <p:sp>
          <p:nvSpPr>
            <p:cNvPr id="31" name="Rectangle 30"/>
            <p:cNvSpPr/>
            <p:nvPr/>
          </p:nvSpPr>
          <p:spPr>
            <a:xfrm>
              <a:off x="16002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2</a:t>
              </a:r>
            </a:p>
          </p:txBody>
        </p:sp>
        <p:sp>
          <p:nvSpPr>
            <p:cNvPr id="32" name="Rectangle 31"/>
            <p:cNvSpPr/>
            <p:nvPr/>
          </p:nvSpPr>
          <p:spPr>
            <a:xfrm>
              <a:off x="22860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3</a:t>
              </a:r>
            </a:p>
          </p:txBody>
        </p:sp>
        <p:sp>
          <p:nvSpPr>
            <p:cNvPr id="33" name="Rectangle 32"/>
            <p:cNvSpPr/>
            <p:nvPr/>
          </p:nvSpPr>
          <p:spPr>
            <a:xfrm>
              <a:off x="29718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4</a:t>
              </a:r>
            </a:p>
          </p:txBody>
        </p:sp>
        <p:sp>
          <p:nvSpPr>
            <p:cNvPr id="34" name="Rectangle 33"/>
            <p:cNvSpPr/>
            <p:nvPr/>
          </p:nvSpPr>
          <p:spPr>
            <a:xfrm>
              <a:off x="36576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5</a:t>
              </a:r>
            </a:p>
          </p:txBody>
        </p:sp>
        <p:sp>
          <p:nvSpPr>
            <p:cNvPr id="35" name="Rectangle 34"/>
            <p:cNvSpPr/>
            <p:nvPr/>
          </p:nvSpPr>
          <p:spPr>
            <a:xfrm>
              <a:off x="43434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6</a:t>
              </a:r>
            </a:p>
          </p:txBody>
        </p:sp>
        <p:sp>
          <p:nvSpPr>
            <p:cNvPr id="36" name="Rectangle 35"/>
            <p:cNvSpPr/>
            <p:nvPr/>
          </p:nvSpPr>
          <p:spPr>
            <a:xfrm>
              <a:off x="50292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7</a:t>
              </a:r>
            </a:p>
          </p:txBody>
        </p:sp>
        <p:sp>
          <p:nvSpPr>
            <p:cNvPr id="37" name="Rectangle 36"/>
            <p:cNvSpPr/>
            <p:nvPr/>
          </p:nvSpPr>
          <p:spPr>
            <a:xfrm>
              <a:off x="57150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8</a:t>
              </a:r>
            </a:p>
          </p:txBody>
        </p:sp>
        <p:sp>
          <p:nvSpPr>
            <p:cNvPr id="38" name="Rectangle 37"/>
            <p:cNvSpPr/>
            <p:nvPr/>
          </p:nvSpPr>
          <p:spPr>
            <a:xfrm>
              <a:off x="64008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9</a:t>
              </a:r>
            </a:p>
          </p:txBody>
        </p:sp>
        <p:sp>
          <p:nvSpPr>
            <p:cNvPr id="39" name="Rectangle 38"/>
            <p:cNvSpPr/>
            <p:nvPr/>
          </p:nvSpPr>
          <p:spPr>
            <a:xfrm>
              <a:off x="7086600" y="5486400"/>
              <a:ext cx="685800" cy="6858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solidFill>
                    <a:schemeClr val="tx1"/>
                  </a:solidFill>
                </a:rPr>
                <a:t>10</a:t>
              </a:r>
            </a:p>
          </p:txBody>
        </p:sp>
      </p:grpSp>
      <p:grpSp>
        <p:nvGrpSpPr>
          <p:cNvPr id="15" name="Group 42"/>
          <p:cNvGrpSpPr/>
          <p:nvPr/>
        </p:nvGrpSpPr>
        <p:grpSpPr>
          <a:xfrm>
            <a:off x="3352800" y="5867400"/>
            <a:ext cx="5486400" cy="685800"/>
            <a:chOff x="1295400" y="3200400"/>
            <a:chExt cx="5486400" cy="685800"/>
          </a:xfrm>
          <a:effectLst/>
        </p:grpSpPr>
        <p:sp>
          <p:nvSpPr>
            <p:cNvPr id="44" name="Rectangle 43"/>
            <p:cNvSpPr/>
            <p:nvPr/>
          </p:nvSpPr>
          <p:spPr>
            <a:xfrm>
              <a:off x="12954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1</a:t>
              </a:r>
            </a:p>
          </p:txBody>
        </p:sp>
        <p:sp>
          <p:nvSpPr>
            <p:cNvPr id="45" name="Rectangle 44"/>
            <p:cNvSpPr/>
            <p:nvPr/>
          </p:nvSpPr>
          <p:spPr>
            <a:xfrm>
              <a:off x="19812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sp>
          <p:nvSpPr>
            <p:cNvPr id="46" name="Rectangle 45"/>
            <p:cNvSpPr/>
            <p:nvPr/>
          </p:nvSpPr>
          <p:spPr>
            <a:xfrm>
              <a:off x="26670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sp>
          <p:nvSpPr>
            <p:cNvPr id="47" name="Rectangle 46"/>
            <p:cNvSpPr/>
            <p:nvPr/>
          </p:nvSpPr>
          <p:spPr>
            <a:xfrm>
              <a:off x="33528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2</a:t>
              </a:r>
            </a:p>
          </p:txBody>
        </p:sp>
        <p:sp>
          <p:nvSpPr>
            <p:cNvPr id="48" name="Rectangle 47"/>
            <p:cNvSpPr/>
            <p:nvPr/>
          </p:nvSpPr>
          <p:spPr>
            <a:xfrm>
              <a:off x="40386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6</a:t>
              </a:r>
            </a:p>
          </p:txBody>
        </p:sp>
        <p:sp>
          <p:nvSpPr>
            <p:cNvPr id="49" name="Rectangle 48"/>
            <p:cNvSpPr/>
            <p:nvPr/>
          </p:nvSpPr>
          <p:spPr>
            <a:xfrm>
              <a:off x="47244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6</a:t>
              </a:r>
            </a:p>
          </p:txBody>
        </p:sp>
        <p:sp>
          <p:nvSpPr>
            <p:cNvPr id="50" name="Rectangle 49"/>
            <p:cNvSpPr/>
            <p:nvPr/>
          </p:nvSpPr>
          <p:spPr>
            <a:xfrm>
              <a:off x="54102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7</a:t>
              </a:r>
            </a:p>
          </p:txBody>
        </p:sp>
        <p:sp>
          <p:nvSpPr>
            <p:cNvPr id="51" name="Rectangle 50"/>
            <p:cNvSpPr/>
            <p:nvPr/>
          </p:nvSpPr>
          <p:spPr>
            <a:xfrm>
              <a:off x="6096000" y="3200400"/>
              <a:ext cx="685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10</a:t>
              </a:r>
            </a:p>
          </p:txBody>
        </p:sp>
      </p:grpSp>
    </p:spTree>
    <p:extLst>
      <p:ext uri="{BB962C8B-B14F-4D97-AF65-F5344CB8AC3E}">
        <p14:creationId xmlns:p14="http://schemas.microsoft.com/office/powerpoint/2010/main" val="278300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Counting sort implementation</a:t>
            </a:r>
          </a:p>
        </p:txBody>
      </p:sp>
      <p:sp>
        <p:nvSpPr>
          <p:cNvPr id="5" name="Content Placeholder 4"/>
          <p:cNvSpPr>
            <a:spLocks noGrp="1"/>
          </p:cNvSpPr>
          <p:nvPr>
            <p:ph idx="1"/>
          </p:nvPr>
        </p:nvSpPr>
        <p:spPr/>
        <p:txBody>
          <a:bodyPr>
            <a:normAutofit/>
          </a:bodyPr>
          <a:lstStyle/>
          <a:p>
            <a:pPr marL="118872" indent="0">
              <a:buNone/>
            </a:pPr>
            <a:r>
              <a:rPr lang="en-US" b="1" dirty="0">
                <a:solidFill>
                  <a:srgbClr val="0070C0"/>
                </a:solidFill>
                <a:latin typeface="Courier New" panose="02070309020205020404" pitchFamily="49" charset="0"/>
                <a:cs typeface="Courier New" panose="02070309020205020404" pitchFamily="49" charset="0"/>
              </a:rPr>
              <a:t>public static void </a:t>
            </a:r>
            <a:r>
              <a:rPr lang="en-US" b="1" dirty="0" err="1">
                <a:latin typeface="Courier New" panose="02070309020205020404" pitchFamily="49" charset="0"/>
                <a:cs typeface="Courier New" panose="02070309020205020404" pitchFamily="49" charset="0"/>
              </a:rPr>
              <a:t>countingSort</a:t>
            </a:r>
            <a:r>
              <a:rPr lang="en-US" b="1" dirty="0">
                <a:latin typeface="Courier New" panose="02070309020205020404" pitchFamily="49" charset="0"/>
                <a:cs typeface="Courier New" panose="02070309020205020404" pitchFamily="49" charset="0"/>
              </a:rPr>
              <a:t>(</a:t>
            </a:r>
          </a:p>
          <a:p>
            <a:pPr marL="118872" indent="0">
              <a:buNone/>
            </a:pPr>
            <a:r>
              <a:rPr lang="en-US" b="1" dirty="0">
                <a:latin typeface="Courier New" panose="02070309020205020404" pitchFamily="49" charset="0"/>
                <a:cs typeface="Courier New" panose="02070309020205020404" pitchFamily="49" charset="0"/>
              </a:rPr>
              <a:t>	</a:t>
            </a:r>
            <a:r>
              <a:rPr lang="en-US" b="1" dirty="0" err="1">
                <a:solidFill>
                  <a:srgbClr val="0070C0"/>
                </a:solidFill>
                <a:latin typeface="Courier New" panose="02070309020205020404" pitchFamily="49" charset="0"/>
                <a:cs typeface="Courier New" panose="02070309020205020404" pitchFamily="49" charset="0"/>
              </a:rPr>
              <a:t>int</a:t>
            </a:r>
            <a:r>
              <a:rPr lang="en-US" b="1">
                <a:latin typeface="Courier New" panose="02070309020205020404" pitchFamily="49" charset="0"/>
                <a:cs typeface="Courier New" panose="02070309020205020404" pitchFamily="49" charset="0"/>
              </a:rPr>
              <a:t>[] numbers, </a:t>
            </a:r>
            <a:r>
              <a:rPr lang="en-US" b="1" dirty="0" err="1">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min, </a:t>
            </a:r>
            <a:r>
              <a:rPr lang="en-US" b="1" dirty="0" err="1">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max) {</a:t>
            </a:r>
          </a:p>
          <a:p>
            <a:pPr marL="118872" indent="0">
              <a:buNone/>
            </a:pPr>
            <a:r>
              <a:rPr lang="en-US" b="1" dirty="0">
                <a:latin typeface="Courier New" panose="02070309020205020404" pitchFamily="49" charset="0"/>
                <a:cs typeface="Courier New" panose="02070309020205020404" pitchFamily="49" charset="0"/>
              </a:rPr>
              <a:t>	…</a:t>
            </a:r>
          </a:p>
          <a:p>
            <a:pPr marL="118872" indent="0">
              <a:buNone/>
            </a:pPr>
            <a:r>
              <a:rPr lang="en-US" b="1" dirty="0">
                <a:latin typeface="Courier New" panose="02070309020205020404" pitchFamily="49" charset="0"/>
                <a:cs typeface="Courier New" panose="02070309020205020404" pitchFamily="49" charset="0"/>
              </a:rPr>
              <a:t>}</a:t>
            </a:r>
          </a:p>
          <a:p>
            <a:pPr marL="118872" indent="0">
              <a:buNone/>
            </a:pPr>
            <a:endParaRPr lang="en-US" b="1" dirty="0">
              <a:latin typeface="Courier New" panose="02070309020205020404" pitchFamily="49" charset="0"/>
              <a:cs typeface="Courier New" panose="02070309020205020404" pitchFamily="49" charset="0"/>
            </a:endParaRPr>
          </a:p>
          <a:p>
            <a:pPr>
              <a:buFont typeface="Wingdings" panose="05000000000000000000" pitchFamily="2" charset="2"/>
              <a:buChar char="§"/>
            </a:pPr>
            <a:r>
              <a:rPr lang="en-US" dirty="0"/>
              <a:t>The numbers in values are guaranteed to fall between </a:t>
            </a:r>
            <a:r>
              <a:rPr lang="en-US" b="1" dirty="0">
                <a:latin typeface="Courier New" panose="02070309020205020404" pitchFamily="49" charset="0"/>
                <a:cs typeface="Courier New" panose="02070309020205020404" pitchFamily="49" charset="0"/>
              </a:rPr>
              <a:t>min</a:t>
            </a:r>
            <a:r>
              <a:rPr lang="en-US" dirty="0"/>
              <a:t> (inclusive) and </a:t>
            </a:r>
            <a:r>
              <a:rPr lang="en-US" b="1" dirty="0">
                <a:latin typeface="Courier New" panose="02070309020205020404" pitchFamily="49" charset="0"/>
                <a:cs typeface="Courier New" panose="02070309020205020404" pitchFamily="49" charset="0"/>
              </a:rPr>
              <a:t>max</a:t>
            </a:r>
            <a:r>
              <a:rPr lang="en-US" dirty="0"/>
              <a:t> (inclusive).</a:t>
            </a:r>
          </a:p>
          <a:p>
            <a:pPr>
              <a:buFont typeface="Wingdings" panose="05000000000000000000" pitchFamily="2" charset="2"/>
              <a:buChar char="§"/>
            </a:pPr>
            <a:r>
              <a:rPr lang="en-US" dirty="0"/>
              <a:t>Note that the </a:t>
            </a:r>
            <a:r>
              <a:rPr lang="en-US" b="1" dirty="0">
                <a:latin typeface="Courier New" panose="02070309020205020404" pitchFamily="49" charset="0"/>
                <a:cs typeface="Courier New" panose="02070309020205020404" pitchFamily="49" charset="0"/>
              </a:rPr>
              <a:t>min</a:t>
            </a:r>
            <a:r>
              <a:rPr lang="en-US" dirty="0"/>
              <a:t> and </a:t>
            </a:r>
            <a:r>
              <a:rPr lang="en-US" b="1" dirty="0">
                <a:latin typeface="Courier New" panose="02070309020205020404" pitchFamily="49" charset="0"/>
                <a:cs typeface="Courier New" panose="02070309020205020404" pitchFamily="49" charset="0"/>
              </a:rPr>
              <a:t>max</a:t>
            </a:r>
            <a:r>
              <a:rPr lang="en-US" dirty="0"/>
              <a:t> could be negative.</a:t>
            </a:r>
          </a:p>
        </p:txBody>
      </p:sp>
    </p:spTree>
    <p:extLst>
      <p:ext uri="{BB962C8B-B14F-4D97-AF65-F5344CB8AC3E}">
        <p14:creationId xmlns:p14="http://schemas.microsoft.com/office/powerpoint/2010/main" val="157577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does it take?</a:t>
            </a:r>
          </a:p>
        </p:txBody>
      </p:sp>
      <p:sp>
        <p:nvSpPr>
          <p:cNvPr id="3" name="Content Placeholder 2"/>
          <p:cNvSpPr>
            <a:spLocks noGrp="1"/>
          </p:cNvSpPr>
          <p:nvPr>
            <p:ph idx="1"/>
          </p:nvPr>
        </p:nvSpPr>
        <p:spPr/>
        <p:txBody>
          <a:bodyPr/>
          <a:lstStyle/>
          <a:p>
            <a:r>
              <a:rPr lang="en-US" dirty="0"/>
              <a:t>It takes </a:t>
            </a:r>
            <a:r>
              <a:rPr lang="en-US" b="1" i="1" dirty="0"/>
              <a:t>O</a:t>
            </a:r>
            <a:r>
              <a:rPr lang="en-US" dirty="0"/>
              <a:t>(</a:t>
            </a:r>
            <a:r>
              <a:rPr lang="en-US" b="1" i="1" dirty="0"/>
              <a:t>n</a:t>
            </a:r>
            <a:r>
              <a:rPr lang="en-US" dirty="0"/>
              <a:t>) time to scan through the original array</a:t>
            </a:r>
          </a:p>
          <a:p>
            <a:r>
              <a:rPr lang="en-US" dirty="0"/>
              <a:t>But, now we have to take into account the number of values we expect</a:t>
            </a:r>
          </a:p>
          <a:p>
            <a:r>
              <a:rPr lang="en-US" dirty="0"/>
              <a:t>So, let’s say we have </a:t>
            </a:r>
            <a:r>
              <a:rPr lang="en-US" b="1" i="1"/>
              <a:t>m</a:t>
            </a:r>
            <a:r>
              <a:rPr lang="en-US"/>
              <a:t> possible </a:t>
            </a:r>
            <a:r>
              <a:rPr lang="en-US" dirty="0"/>
              <a:t>values</a:t>
            </a:r>
          </a:p>
          <a:p>
            <a:r>
              <a:rPr lang="en-US" dirty="0"/>
              <a:t>It takes </a:t>
            </a:r>
            <a:r>
              <a:rPr lang="en-US" b="1" i="1" dirty="0"/>
              <a:t>O</a:t>
            </a:r>
            <a:r>
              <a:rPr lang="en-US" dirty="0"/>
              <a:t>(</a:t>
            </a:r>
            <a:r>
              <a:rPr lang="en-US" b="1" i="1" dirty="0"/>
              <a:t>m</a:t>
            </a:r>
            <a:r>
              <a:rPr lang="en-US" dirty="0"/>
              <a:t>) time to scan back through the value array, with </a:t>
            </a:r>
            <a:r>
              <a:rPr lang="en-US" b="1" i="1" dirty="0"/>
              <a:t>O</a:t>
            </a:r>
            <a:r>
              <a:rPr lang="en-US" dirty="0"/>
              <a:t>(</a:t>
            </a:r>
            <a:r>
              <a:rPr lang="en-US" b="1" i="1" dirty="0"/>
              <a:t>n</a:t>
            </a:r>
            <a:r>
              <a:rPr lang="en-US" dirty="0"/>
              <a:t>) additional updates to the original array</a:t>
            </a:r>
          </a:p>
          <a:p>
            <a:r>
              <a:rPr lang="en-US" dirty="0"/>
              <a:t>Time: </a:t>
            </a:r>
            <a:r>
              <a:rPr lang="en-US" b="1" i="1" dirty="0"/>
              <a:t>O</a:t>
            </a:r>
            <a:r>
              <a:rPr lang="en-US" dirty="0"/>
              <a:t>(</a:t>
            </a:r>
            <a:r>
              <a:rPr lang="en-US" b="1" i="1" dirty="0"/>
              <a:t>n</a:t>
            </a:r>
            <a:r>
              <a:rPr lang="en-US" dirty="0"/>
              <a:t> + </a:t>
            </a:r>
            <a:r>
              <a:rPr lang="en-US" b="1" i="1" dirty="0"/>
              <a:t>m</a:t>
            </a:r>
            <a:r>
              <a:rPr lang="en-US" dirty="0"/>
              <a:t>)</a:t>
            </a:r>
          </a:p>
        </p:txBody>
      </p:sp>
    </p:spTree>
    <p:extLst>
      <p:ext uri="{BB962C8B-B14F-4D97-AF65-F5344CB8AC3E}">
        <p14:creationId xmlns:p14="http://schemas.microsoft.com/office/powerpoint/2010/main" val="398135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Radix Sort</a:t>
            </a:r>
          </a:p>
        </p:txBody>
      </p:sp>
    </p:spTree>
    <p:extLst>
      <p:ext uri="{BB962C8B-B14F-4D97-AF65-F5344CB8AC3E}">
        <p14:creationId xmlns:p14="http://schemas.microsoft.com/office/powerpoint/2010/main" val="2528284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Radix sort</a:t>
            </a:r>
          </a:p>
        </p:txBody>
      </p:sp>
      <p:sp>
        <p:nvSpPr>
          <p:cNvPr id="5" name="Content Placeholder 4"/>
          <p:cNvSpPr>
            <a:spLocks noGrp="1"/>
          </p:cNvSpPr>
          <p:nvPr>
            <p:ph idx="1"/>
          </p:nvPr>
        </p:nvSpPr>
        <p:spPr/>
        <p:txBody>
          <a:bodyPr>
            <a:normAutofit fontScale="85000" lnSpcReduction="20000"/>
          </a:bodyPr>
          <a:lstStyle/>
          <a:p>
            <a:r>
              <a:rPr lang="en-US" dirty="0"/>
              <a:t>We can "generalize" counting sort somewhat</a:t>
            </a:r>
          </a:p>
          <a:p>
            <a:r>
              <a:rPr lang="en-US" dirty="0"/>
              <a:t>Instead of looking at the value as a whole, we can look at individual digits (or even individual characters)</a:t>
            </a:r>
          </a:p>
          <a:p>
            <a:r>
              <a:rPr lang="en-US" dirty="0"/>
              <a:t>First, we collect everything whose ones places is a 0</a:t>
            </a:r>
          </a:p>
          <a:p>
            <a:pPr lvl="1"/>
            <a:r>
              <a:rPr lang="en-US" dirty="0"/>
              <a:t>Then, we collect everything whose ones place is a 1</a:t>
            </a:r>
          </a:p>
          <a:p>
            <a:pPr lvl="2"/>
            <a:r>
              <a:rPr lang="en-US" dirty="0"/>
              <a:t>Then, we collect everything whose ones place is a 2</a:t>
            </a:r>
          </a:p>
          <a:p>
            <a:pPr lvl="3"/>
            <a:r>
              <a:rPr lang="en-US" dirty="0"/>
              <a:t>…</a:t>
            </a:r>
          </a:p>
          <a:p>
            <a:r>
              <a:rPr lang="en-US" dirty="0"/>
              <a:t>If we store everything that ends with a 0, then everything that ends with a 1, then everything that ends with a 2, etc., will the list be sorted?</a:t>
            </a:r>
          </a:p>
          <a:p>
            <a:pPr lvl="1"/>
            <a:r>
              <a:rPr lang="en-US" dirty="0"/>
              <a:t>No!</a:t>
            </a:r>
          </a:p>
          <a:p>
            <a:r>
              <a:rPr lang="en-US" dirty="0"/>
              <a:t>But if we take that list of numbers and then repeat the process on the tens places, hundreds place, and so on, for however many places we need, they will be sorted!</a:t>
            </a:r>
          </a:p>
        </p:txBody>
      </p:sp>
    </p:spTree>
    <p:extLst>
      <p:ext uri="{BB962C8B-B14F-4D97-AF65-F5344CB8AC3E}">
        <p14:creationId xmlns:p14="http://schemas.microsoft.com/office/powerpoint/2010/main" val="116618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Exam 2 </a:t>
            </a:r>
            <a:r>
              <a:rPr lang="en-US"/>
              <a:t>post mortem</a:t>
            </a:r>
          </a:p>
          <a:p>
            <a:r>
              <a:rPr lang="en-US" dirty="0"/>
              <a:t>Quicksort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Intuition</a:t>
            </a:r>
          </a:p>
        </p:txBody>
      </p:sp>
      <p:sp>
        <p:nvSpPr>
          <p:cNvPr id="3" name="Content Placeholder 2"/>
          <p:cNvSpPr>
            <a:spLocks noGrp="1"/>
          </p:cNvSpPr>
          <p:nvPr>
            <p:ph idx="1"/>
          </p:nvPr>
        </p:nvSpPr>
        <p:spPr>
          <a:xfrm>
            <a:off x="609600" y="2514600"/>
            <a:ext cx="10972800" cy="3886201"/>
          </a:xfrm>
        </p:spPr>
        <p:txBody>
          <a:bodyPr>
            <a:normAutofit fontScale="55000" lnSpcReduction="20000"/>
          </a:bodyPr>
          <a:lstStyle/>
          <a:p>
            <a:r>
              <a:rPr lang="en-US" dirty="0"/>
              <a:t>If we had a way to sort everything first by the ones place:</a:t>
            </a:r>
          </a:p>
          <a:p>
            <a:endParaRPr lang="en-US" dirty="0"/>
          </a:p>
          <a:p>
            <a:endParaRPr lang="en-US" dirty="0"/>
          </a:p>
          <a:p>
            <a:endParaRPr lang="en-US" dirty="0"/>
          </a:p>
          <a:p>
            <a:endParaRPr lang="en-US" dirty="0"/>
          </a:p>
          <a:p>
            <a:r>
              <a:rPr lang="en-US" dirty="0"/>
              <a:t>Then by the tens place:</a:t>
            </a:r>
          </a:p>
          <a:p>
            <a:endParaRPr lang="en-US" dirty="0"/>
          </a:p>
          <a:p>
            <a:endParaRPr lang="en-US" dirty="0"/>
          </a:p>
          <a:p>
            <a:endParaRPr lang="en-US" dirty="0"/>
          </a:p>
          <a:p>
            <a:endParaRPr lang="en-US" dirty="0"/>
          </a:p>
          <a:p>
            <a:r>
              <a:rPr lang="en-US" dirty="0"/>
              <a:t>Then by the hundreds place:</a:t>
            </a:r>
          </a:p>
          <a:p>
            <a:endParaRPr lang="en-US" dirty="0"/>
          </a:p>
          <a:p>
            <a:endParaRPr lang="en-US" dirty="0"/>
          </a:p>
          <a:p>
            <a:endParaRPr lang="en-US" dirty="0"/>
          </a:p>
          <a:p>
            <a:endParaRPr lang="en-US" dirty="0"/>
          </a:p>
          <a:p>
            <a:r>
              <a:rPr lang="en-US" dirty="0"/>
              <a:t>This array would be sorted, since it only goes up to the hundreds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40585098"/>
              </p:ext>
            </p:extLst>
          </p:nvPr>
        </p:nvGraphicFramePr>
        <p:xfrm>
          <a:off x="3327397" y="175259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7</a:t>
                      </a:r>
                    </a:p>
                  </a:txBody>
                  <a:tcPr anchor="ctr"/>
                </a:tc>
                <a:tc>
                  <a:txBody>
                    <a:bodyPr/>
                    <a:lstStyle/>
                    <a:p>
                      <a:pPr algn="ctr"/>
                      <a:r>
                        <a:rPr lang="en-US" dirty="0"/>
                        <a:t>45</a:t>
                      </a:r>
                    </a:p>
                  </a:txBody>
                  <a:tcPr anchor="ctr"/>
                </a:tc>
                <a:tc>
                  <a:txBody>
                    <a:bodyPr/>
                    <a:lstStyle/>
                    <a:p>
                      <a:pPr algn="ctr"/>
                      <a:r>
                        <a:rPr lang="en-US" dirty="0"/>
                        <a:t>0</a:t>
                      </a:r>
                    </a:p>
                  </a:txBody>
                  <a:tcPr anchor="ctr"/>
                </a:tc>
                <a:tc>
                  <a:txBody>
                    <a:bodyPr/>
                    <a:lstStyle/>
                    <a:p>
                      <a:pPr algn="ctr"/>
                      <a:r>
                        <a:rPr lang="en-US" dirty="0"/>
                        <a:t>54</a:t>
                      </a:r>
                    </a:p>
                  </a:txBody>
                  <a:tcPr anchor="ctr"/>
                </a:tc>
                <a:tc>
                  <a:txBody>
                    <a:bodyPr/>
                    <a:lstStyle/>
                    <a:p>
                      <a:pPr algn="ctr"/>
                      <a:r>
                        <a:rPr lang="en-US" dirty="0"/>
                        <a:t>37</a:t>
                      </a:r>
                    </a:p>
                  </a:txBody>
                  <a:tcPr anchor="ctr"/>
                </a:tc>
                <a:tc>
                  <a:txBody>
                    <a:bodyPr/>
                    <a:lstStyle/>
                    <a:p>
                      <a:pPr algn="ctr"/>
                      <a:r>
                        <a:rPr lang="en-US" dirty="0"/>
                        <a:t>108</a:t>
                      </a:r>
                    </a:p>
                  </a:txBody>
                  <a:tcPr anchor="ctr"/>
                </a:tc>
                <a:tc>
                  <a:txBody>
                    <a:bodyPr/>
                    <a:lstStyle/>
                    <a:p>
                      <a:pPr algn="ctr"/>
                      <a:r>
                        <a:rPr lang="en-US" dirty="0"/>
                        <a:t>51</a:t>
                      </a:r>
                    </a:p>
                  </a:txBody>
                  <a:tcPr anchor="ctr"/>
                </a:tc>
                <a:extLst>
                  <a:ext uri="{0D108BD9-81ED-4DB2-BD59-A6C34878D82A}">
                    <a16:rowId xmlns:a16="http://schemas.microsoft.com/office/drawing/2014/main" val="409704332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12590408"/>
              </p:ext>
            </p:extLst>
          </p:nvPr>
        </p:nvGraphicFramePr>
        <p:xfrm>
          <a:off x="3327397" y="289559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0</a:t>
                      </a:r>
                    </a:p>
                  </a:txBody>
                  <a:tcPr anchor="ctr"/>
                </a:tc>
                <a:tc>
                  <a:txBody>
                    <a:bodyPr/>
                    <a:lstStyle/>
                    <a:p>
                      <a:pPr algn="ctr"/>
                      <a:r>
                        <a:rPr lang="en-US" dirty="0"/>
                        <a:t>51</a:t>
                      </a:r>
                    </a:p>
                  </a:txBody>
                  <a:tcPr anchor="ctr"/>
                </a:tc>
                <a:tc>
                  <a:txBody>
                    <a:bodyPr/>
                    <a:lstStyle/>
                    <a:p>
                      <a:pPr algn="ctr"/>
                      <a:r>
                        <a:rPr lang="en-US" dirty="0"/>
                        <a:t>54</a:t>
                      </a:r>
                    </a:p>
                  </a:txBody>
                  <a:tcPr anchor="ctr"/>
                </a:tc>
                <a:tc>
                  <a:txBody>
                    <a:bodyPr/>
                    <a:lstStyle/>
                    <a:p>
                      <a:pPr algn="ctr"/>
                      <a:r>
                        <a:rPr lang="en-US" dirty="0"/>
                        <a:t>45</a:t>
                      </a:r>
                    </a:p>
                  </a:txBody>
                  <a:tcPr anchor="ctr"/>
                </a:tc>
                <a:tc>
                  <a:txBody>
                    <a:bodyPr/>
                    <a:lstStyle/>
                    <a:p>
                      <a:pPr algn="ctr"/>
                      <a:r>
                        <a:rPr lang="en-US" dirty="0"/>
                        <a:t>7</a:t>
                      </a:r>
                    </a:p>
                  </a:txBody>
                  <a:tcPr anchor="ctr"/>
                </a:tc>
                <a:tc>
                  <a:txBody>
                    <a:bodyPr/>
                    <a:lstStyle/>
                    <a:p>
                      <a:pPr algn="ctr"/>
                      <a:r>
                        <a:rPr lang="en-US" dirty="0"/>
                        <a:t>37</a:t>
                      </a:r>
                    </a:p>
                  </a:txBody>
                  <a:tcPr anchor="ctr"/>
                </a:tc>
                <a:tc>
                  <a:txBody>
                    <a:bodyPr/>
                    <a:lstStyle/>
                    <a:p>
                      <a:pPr algn="ctr"/>
                      <a:r>
                        <a:rPr lang="en-US" dirty="0"/>
                        <a:t>108</a:t>
                      </a:r>
                    </a:p>
                  </a:txBody>
                  <a:tcPr anchor="ctr"/>
                </a:tc>
                <a:extLst>
                  <a:ext uri="{0D108BD9-81ED-4DB2-BD59-A6C34878D82A}">
                    <a16:rowId xmlns:a16="http://schemas.microsoft.com/office/drawing/2014/main" val="409704332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76062651"/>
              </p:ext>
            </p:extLst>
          </p:nvPr>
        </p:nvGraphicFramePr>
        <p:xfrm>
          <a:off x="3327397" y="396239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0</a:t>
                      </a:r>
                    </a:p>
                  </a:txBody>
                  <a:tcPr anchor="ctr"/>
                </a:tc>
                <a:tc>
                  <a:txBody>
                    <a:bodyPr/>
                    <a:lstStyle/>
                    <a:p>
                      <a:pPr algn="ctr"/>
                      <a:r>
                        <a:rPr lang="en-US" dirty="0"/>
                        <a:t>7</a:t>
                      </a:r>
                    </a:p>
                  </a:txBody>
                  <a:tcPr anchor="ctr"/>
                </a:tc>
                <a:tc>
                  <a:txBody>
                    <a:bodyPr/>
                    <a:lstStyle/>
                    <a:p>
                      <a:pPr algn="ctr"/>
                      <a:r>
                        <a:rPr lang="en-US" dirty="0"/>
                        <a:t>108</a:t>
                      </a:r>
                    </a:p>
                  </a:txBody>
                  <a:tcPr anchor="ctr"/>
                </a:tc>
                <a:tc>
                  <a:txBody>
                    <a:bodyPr/>
                    <a:lstStyle/>
                    <a:p>
                      <a:pPr algn="ctr"/>
                      <a:r>
                        <a:rPr lang="en-US" dirty="0"/>
                        <a:t>37</a:t>
                      </a:r>
                    </a:p>
                  </a:txBody>
                  <a:tcPr anchor="ctr"/>
                </a:tc>
                <a:tc>
                  <a:txBody>
                    <a:bodyPr/>
                    <a:lstStyle/>
                    <a:p>
                      <a:pPr algn="ctr"/>
                      <a:r>
                        <a:rPr lang="en-US" dirty="0"/>
                        <a:t>45</a:t>
                      </a:r>
                    </a:p>
                  </a:txBody>
                  <a:tcPr anchor="ctr"/>
                </a:tc>
                <a:tc>
                  <a:txBody>
                    <a:bodyPr/>
                    <a:lstStyle/>
                    <a:p>
                      <a:pPr algn="ctr"/>
                      <a:r>
                        <a:rPr lang="en-US" dirty="0"/>
                        <a:t>51</a:t>
                      </a:r>
                    </a:p>
                  </a:txBody>
                  <a:tcPr anchor="ctr"/>
                </a:tc>
                <a:tc>
                  <a:txBody>
                    <a:bodyPr/>
                    <a:lstStyle/>
                    <a:p>
                      <a:pPr algn="ctr"/>
                      <a:r>
                        <a:rPr lang="en-US" dirty="0"/>
                        <a:t>54</a:t>
                      </a:r>
                    </a:p>
                  </a:txBody>
                  <a:tcPr anchor="ctr"/>
                </a:tc>
                <a:extLst>
                  <a:ext uri="{0D108BD9-81ED-4DB2-BD59-A6C34878D82A}">
                    <a16:rowId xmlns:a16="http://schemas.microsoft.com/office/drawing/2014/main" val="409704332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22149296"/>
              </p:ext>
            </p:extLst>
          </p:nvPr>
        </p:nvGraphicFramePr>
        <p:xfrm>
          <a:off x="3327398" y="510539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0</a:t>
                      </a:r>
                    </a:p>
                  </a:txBody>
                  <a:tcPr anchor="ctr"/>
                </a:tc>
                <a:tc>
                  <a:txBody>
                    <a:bodyPr/>
                    <a:lstStyle/>
                    <a:p>
                      <a:pPr algn="ctr"/>
                      <a:r>
                        <a:rPr lang="en-US" dirty="0"/>
                        <a:t>7</a:t>
                      </a:r>
                    </a:p>
                  </a:txBody>
                  <a:tcPr anchor="ctr"/>
                </a:tc>
                <a:tc>
                  <a:txBody>
                    <a:bodyPr/>
                    <a:lstStyle/>
                    <a:p>
                      <a:pPr algn="ctr"/>
                      <a:r>
                        <a:rPr lang="en-US" dirty="0"/>
                        <a:t>37</a:t>
                      </a:r>
                    </a:p>
                  </a:txBody>
                  <a:tcPr anchor="ctr"/>
                </a:tc>
                <a:tc>
                  <a:txBody>
                    <a:bodyPr/>
                    <a:lstStyle/>
                    <a:p>
                      <a:pPr algn="ctr"/>
                      <a:r>
                        <a:rPr lang="en-US" dirty="0"/>
                        <a:t>45</a:t>
                      </a:r>
                    </a:p>
                  </a:txBody>
                  <a:tcPr anchor="ctr"/>
                </a:tc>
                <a:tc>
                  <a:txBody>
                    <a:bodyPr/>
                    <a:lstStyle/>
                    <a:p>
                      <a:pPr algn="ctr"/>
                      <a:r>
                        <a:rPr lang="en-US" dirty="0"/>
                        <a:t>51</a:t>
                      </a:r>
                    </a:p>
                  </a:txBody>
                  <a:tcPr anchor="ctr"/>
                </a:tc>
                <a:tc>
                  <a:txBody>
                    <a:bodyPr/>
                    <a:lstStyle/>
                    <a:p>
                      <a:pPr algn="ctr"/>
                      <a:r>
                        <a:rPr lang="en-US" dirty="0"/>
                        <a:t>54</a:t>
                      </a:r>
                    </a:p>
                  </a:txBody>
                  <a:tcPr anchor="ctr"/>
                </a:tc>
                <a:tc>
                  <a:txBody>
                    <a:bodyPr/>
                    <a:lstStyle/>
                    <a:p>
                      <a:pPr algn="ctr"/>
                      <a:r>
                        <a:rPr lang="en-US" dirty="0"/>
                        <a:t>108</a:t>
                      </a:r>
                    </a:p>
                  </a:txBody>
                  <a:tcPr anchor="ctr"/>
                </a:tc>
                <a:extLst>
                  <a:ext uri="{0D108BD9-81ED-4DB2-BD59-A6C34878D82A}">
                    <a16:rowId xmlns:a16="http://schemas.microsoft.com/office/drawing/2014/main" val="4097043327"/>
                  </a:ext>
                </a:extLst>
              </a:tr>
            </a:tbl>
          </a:graphicData>
        </a:graphic>
      </p:graphicFrame>
    </p:spTree>
    <p:extLst>
      <p:ext uri="{BB962C8B-B14F-4D97-AF65-F5344CB8AC3E}">
        <p14:creationId xmlns:p14="http://schemas.microsoft.com/office/powerpoint/2010/main" val="373119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Radix sort</a:t>
            </a:r>
          </a:p>
        </p:txBody>
      </p:sp>
      <p:sp>
        <p:nvSpPr>
          <p:cNvPr id="3" name="Content Placeholder 2"/>
          <p:cNvSpPr>
            <a:spLocks noGrp="1"/>
          </p:cNvSpPr>
          <p:nvPr>
            <p:ph idx="1"/>
          </p:nvPr>
        </p:nvSpPr>
        <p:spPr/>
        <p:txBody>
          <a:bodyPr/>
          <a:lstStyle/>
          <a:p>
            <a:r>
              <a:rPr lang="en-US" dirty="0"/>
              <a:t>For decimal numbers, we would only need 10 buckets (0 – 9)</a:t>
            </a:r>
          </a:p>
          <a:p>
            <a:r>
              <a:rPr lang="en-US" dirty="0"/>
              <a:t>We count how many things would go into each bucket, which can allow us to copy the values with a particular digit into a scratch array based on the size of each digit's range</a:t>
            </a:r>
          </a:p>
          <a:p>
            <a:r>
              <a:rPr lang="en-US" dirty="0"/>
              <a:t>Then we copy everything back into the original array</a:t>
            </a:r>
          </a:p>
          <a:p>
            <a:r>
              <a:rPr lang="en-US" dirty="0"/>
              <a:t>The book discusses MSD and LSD string sorts, which are similar</a:t>
            </a:r>
          </a:p>
          <a:p>
            <a:endParaRPr lang="en-US" dirty="0"/>
          </a:p>
        </p:txBody>
      </p:sp>
    </p:spTree>
    <p:extLst>
      <p:ext uri="{BB962C8B-B14F-4D97-AF65-F5344CB8AC3E}">
        <p14:creationId xmlns:p14="http://schemas.microsoft.com/office/powerpoint/2010/main" val="39413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Radix sort</a:t>
            </a:r>
          </a:p>
        </p:txBody>
      </p:sp>
      <p:sp>
        <p:nvSpPr>
          <p:cNvPr id="5" name="Content Placeholder 4"/>
          <p:cNvSpPr>
            <a:spLocks noGrp="1"/>
          </p:cNvSpPr>
          <p:nvPr>
            <p:ph idx="1"/>
          </p:nvPr>
        </p:nvSpPr>
        <p:spPr/>
        <p:txBody>
          <a:bodyPr>
            <a:normAutofit fontScale="85000" lnSpcReduction="20000"/>
          </a:bodyPr>
          <a:lstStyle/>
          <a:p>
            <a:r>
              <a:rPr lang="en-US" dirty="0"/>
              <a:t>Pros:</a:t>
            </a:r>
          </a:p>
          <a:p>
            <a:pPr lvl="1"/>
            <a:r>
              <a:rPr lang="en-US" dirty="0"/>
              <a:t>Best, worst, and average case running time of O(</a:t>
            </a:r>
            <a:r>
              <a:rPr lang="en-US" b="1" i="1" dirty="0" err="1"/>
              <a:t>nk</a:t>
            </a:r>
            <a:r>
              <a:rPr lang="en-US" dirty="0"/>
              <a:t>) where </a:t>
            </a:r>
            <a:r>
              <a:rPr lang="en-US" b="1" i="1" dirty="0"/>
              <a:t>k</a:t>
            </a:r>
            <a:r>
              <a:rPr lang="en-US" dirty="0"/>
              <a:t> is the number of digits we look at</a:t>
            </a:r>
          </a:p>
          <a:p>
            <a:pPr lvl="1"/>
            <a:r>
              <a:rPr lang="en-US" dirty="0"/>
              <a:t>Stable for least significant digit (LSD) version</a:t>
            </a:r>
          </a:p>
          <a:p>
            <a:pPr lvl="1"/>
            <a:r>
              <a:rPr lang="en-US" dirty="0"/>
              <a:t>Surprisingly fast</a:t>
            </a:r>
          </a:p>
          <a:p>
            <a:r>
              <a:rPr lang="en-US" dirty="0"/>
              <a:t>Cons:</a:t>
            </a:r>
          </a:p>
          <a:p>
            <a:pPr lvl="1"/>
            <a:r>
              <a:rPr lang="en-US" dirty="0"/>
              <a:t>Requires a fixed number of digits to be checked (even if most numbers are shorter)</a:t>
            </a:r>
          </a:p>
          <a:p>
            <a:pPr lvl="1"/>
            <a:r>
              <a:rPr lang="en-US" dirty="0"/>
              <a:t>Unstable for most significant digit (MSD) version</a:t>
            </a:r>
          </a:p>
          <a:p>
            <a:pPr lvl="1"/>
            <a:r>
              <a:rPr lang="en-US" dirty="0"/>
              <a:t>Works poorly for floating point and non-digit based keys</a:t>
            </a:r>
          </a:p>
          <a:p>
            <a:pPr lvl="2"/>
            <a:r>
              <a:rPr lang="en-US" dirty="0"/>
              <a:t>But can work for strings!</a:t>
            </a:r>
          </a:p>
          <a:p>
            <a:pPr lvl="1"/>
            <a:r>
              <a:rPr lang="en-US" dirty="0"/>
              <a:t>Not in-place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3071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Radix sort algorithm</a:t>
            </a:r>
          </a:p>
        </p:txBody>
      </p:sp>
      <p:sp>
        <p:nvSpPr>
          <p:cNvPr id="3" name="Content Placeholder 2"/>
          <p:cNvSpPr>
            <a:spLocks noGrp="1"/>
          </p:cNvSpPr>
          <p:nvPr>
            <p:ph idx="1"/>
          </p:nvPr>
        </p:nvSpPr>
        <p:spPr/>
        <p:txBody>
          <a:bodyPr>
            <a:normAutofit fontScale="77500" lnSpcReduction="20000"/>
          </a:bodyPr>
          <a:lstStyle/>
          <a:p>
            <a:r>
              <a:rPr lang="en-US" dirty="0"/>
              <a:t>For integers, make 10 buckets (0-9)</a:t>
            </a:r>
          </a:p>
          <a:p>
            <a:pPr lvl="1"/>
            <a:r>
              <a:rPr lang="en-US" dirty="0"/>
              <a:t>Actually, we make 11 buckets to make computing the starting points for each range of digit values easier</a:t>
            </a:r>
          </a:p>
          <a:p>
            <a:r>
              <a:rPr lang="en-US" dirty="0"/>
              <a:t>Loop through our numbers, counting how many numbers would go into each bucket based on the digit in the current place (except store it in the next digit up)</a:t>
            </a:r>
          </a:p>
          <a:p>
            <a:r>
              <a:rPr lang="en-US" dirty="0"/>
              <a:t>Loop through our digit counts, summing the previous values to find the starting points of each range</a:t>
            </a:r>
          </a:p>
          <a:p>
            <a:r>
              <a:rPr lang="en-US" dirty="0"/>
              <a:t>Loop through our numbers again, copying each one into a scratch array in the first open spot in its digit range </a:t>
            </a:r>
          </a:p>
          <a:p>
            <a:pPr lvl="1"/>
            <a:r>
              <a:rPr lang="en-US" dirty="0"/>
              <a:t>Increase the counter for the digit range so we know the next open spot</a:t>
            </a:r>
          </a:p>
          <a:p>
            <a:r>
              <a:rPr lang="en-US" dirty="0"/>
              <a:t>Copy everything from the scratch array back into the original array</a:t>
            </a:r>
          </a:p>
          <a:p>
            <a:r>
              <a:rPr lang="en-US" dirty="0"/>
              <a:t>If there are more digits to consider, move to the next digit and repeat the process</a:t>
            </a:r>
          </a:p>
          <a:p>
            <a:endParaRPr lang="en-US" dirty="0"/>
          </a:p>
        </p:txBody>
      </p:sp>
    </p:spTree>
    <p:extLst>
      <p:ext uri="{BB962C8B-B14F-4D97-AF65-F5344CB8AC3E}">
        <p14:creationId xmlns:p14="http://schemas.microsoft.com/office/powerpoint/2010/main" val="201388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p:cNvGraphicFramePr>
            <a:graphicFrameLocks noGrp="1"/>
          </p:cNvGraphicFramePr>
          <p:nvPr>
            <p:extLst/>
          </p:nvPr>
        </p:nvGraphicFramePr>
        <p:xfrm>
          <a:off x="2285995" y="2473387"/>
          <a:ext cx="8737245" cy="1223679"/>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797">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2">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graphicFrame>
        <p:nvGraphicFramePr>
          <p:cNvPr id="42" name="Table 41"/>
          <p:cNvGraphicFramePr>
            <a:graphicFrameLocks noGrp="1"/>
          </p:cNvGraphicFramePr>
          <p:nvPr>
            <p:extLst/>
          </p:nvPr>
        </p:nvGraphicFramePr>
        <p:xfrm>
          <a:off x="2285995" y="2473384"/>
          <a:ext cx="873724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2</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2" name="Title 1"/>
          <p:cNvSpPr>
            <a:spLocks noGrp="1"/>
          </p:cNvSpPr>
          <p:nvPr>
            <p:ph type="title"/>
          </p:nvPr>
        </p:nvSpPr>
        <p:spPr/>
        <p:txBody>
          <a:bodyPr/>
          <a:lstStyle/>
          <a:p>
            <a:r>
              <a:rPr lang="en-US" dirty="0"/>
              <a:t>Radix sort example (ones place)</a:t>
            </a:r>
          </a:p>
        </p:txBody>
      </p:sp>
      <p:graphicFrame>
        <p:nvGraphicFramePr>
          <p:cNvPr id="14" name="Table 13"/>
          <p:cNvGraphicFramePr>
            <a:graphicFrameLocks noGrp="1"/>
          </p:cNvGraphicFramePr>
          <p:nvPr>
            <p:extLst/>
          </p:nvPr>
        </p:nvGraphicFramePr>
        <p:xfrm>
          <a:off x="2311397" y="156346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7</a:t>
                      </a:r>
                    </a:p>
                  </a:txBody>
                  <a:tcPr anchor="ctr"/>
                </a:tc>
                <a:tc>
                  <a:txBody>
                    <a:bodyPr/>
                    <a:lstStyle/>
                    <a:p>
                      <a:pPr algn="ctr"/>
                      <a:r>
                        <a:rPr lang="en-US" dirty="0"/>
                        <a:t>45</a:t>
                      </a:r>
                    </a:p>
                  </a:txBody>
                  <a:tcPr anchor="ctr"/>
                </a:tc>
                <a:tc>
                  <a:txBody>
                    <a:bodyPr/>
                    <a:lstStyle/>
                    <a:p>
                      <a:pPr algn="ctr"/>
                      <a:r>
                        <a:rPr lang="en-US" dirty="0"/>
                        <a:t>0</a:t>
                      </a:r>
                    </a:p>
                  </a:txBody>
                  <a:tcPr anchor="ctr"/>
                </a:tc>
                <a:tc>
                  <a:txBody>
                    <a:bodyPr/>
                    <a:lstStyle/>
                    <a:p>
                      <a:pPr algn="ctr"/>
                      <a:r>
                        <a:rPr lang="en-US" dirty="0"/>
                        <a:t>54</a:t>
                      </a:r>
                    </a:p>
                  </a:txBody>
                  <a:tcPr anchor="ctr"/>
                </a:tc>
                <a:tc>
                  <a:txBody>
                    <a:bodyPr/>
                    <a:lstStyle/>
                    <a:p>
                      <a:pPr algn="ctr"/>
                      <a:r>
                        <a:rPr lang="en-US" dirty="0"/>
                        <a:t>37</a:t>
                      </a:r>
                    </a:p>
                  </a:txBody>
                  <a:tcPr anchor="ctr"/>
                </a:tc>
                <a:tc>
                  <a:txBody>
                    <a:bodyPr/>
                    <a:lstStyle/>
                    <a:p>
                      <a:pPr algn="ctr"/>
                      <a:r>
                        <a:rPr lang="en-US" dirty="0"/>
                        <a:t>108</a:t>
                      </a:r>
                    </a:p>
                  </a:txBody>
                  <a:tcPr anchor="ctr"/>
                </a:tc>
                <a:tc>
                  <a:txBody>
                    <a:bodyPr/>
                    <a:lstStyle/>
                    <a:p>
                      <a:pPr algn="ctr"/>
                      <a:r>
                        <a:rPr lang="en-US" dirty="0"/>
                        <a:t>51</a:t>
                      </a:r>
                    </a:p>
                  </a:txBody>
                  <a:tcPr anchor="ctr"/>
                </a:tc>
                <a:extLst>
                  <a:ext uri="{0D108BD9-81ED-4DB2-BD59-A6C34878D82A}">
                    <a16:rowId xmlns:a16="http://schemas.microsoft.com/office/drawing/2014/main" val="4097043327"/>
                  </a:ext>
                </a:extLst>
              </a:tr>
            </a:tbl>
          </a:graphicData>
        </a:graphic>
      </p:graphicFrame>
      <p:sp>
        <p:nvSpPr>
          <p:cNvPr id="15" name="TextBox 14"/>
          <p:cNvSpPr txBox="1"/>
          <p:nvPr/>
        </p:nvSpPr>
        <p:spPr>
          <a:xfrm>
            <a:off x="454643" y="1721703"/>
            <a:ext cx="1676400" cy="369332"/>
          </a:xfrm>
          <a:prstGeom prst="rect">
            <a:avLst/>
          </a:prstGeom>
          <a:noFill/>
        </p:spPr>
        <p:txBody>
          <a:bodyPr wrap="square" rtlCol="0">
            <a:spAutoFit/>
          </a:bodyPr>
          <a:lstStyle/>
          <a:p>
            <a:pPr algn="r"/>
            <a:r>
              <a:rPr lang="en-US" dirty="0"/>
              <a:t>Array:</a:t>
            </a:r>
          </a:p>
        </p:txBody>
      </p:sp>
      <p:sp>
        <p:nvSpPr>
          <p:cNvPr id="44" name="TextBox 43"/>
          <p:cNvSpPr txBox="1"/>
          <p:nvPr/>
        </p:nvSpPr>
        <p:spPr>
          <a:xfrm>
            <a:off x="454643" y="2436660"/>
            <a:ext cx="1676400" cy="646331"/>
          </a:xfrm>
          <a:prstGeom prst="rect">
            <a:avLst/>
          </a:prstGeom>
          <a:noFill/>
        </p:spPr>
        <p:txBody>
          <a:bodyPr wrap="square" rtlCol="0">
            <a:spAutoFit/>
          </a:bodyPr>
          <a:lstStyle/>
          <a:p>
            <a:pPr algn="r"/>
            <a:r>
              <a:rPr lang="en-US" dirty="0"/>
              <a:t>Digit counts:</a:t>
            </a:r>
          </a:p>
          <a:p>
            <a:pPr algn="r"/>
            <a:r>
              <a:rPr lang="en-US" dirty="0"/>
              <a:t>(Shifted by 1)</a:t>
            </a:r>
          </a:p>
        </p:txBody>
      </p:sp>
      <p:sp>
        <p:nvSpPr>
          <p:cNvPr id="46" name="TextBox 45"/>
          <p:cNvSpPr txBox="1"/>
          <p:nvPr/>
        </p:nvSpPr>
        <p:spPr>
          <a:xfrm>
            <a:off x="454643" y="3736538"/>
            <a:ext cx="1676400" cy="646331"/>
          </a:xfrm>
          <a:prstGeom prst="rect">
            <a:avLst/>
          </a:prstGeom>
          <a:noFill/>
        </p:spPr>
        <p:txBody>
          <a:bodyPr wrap="square" rtlCol="0">
            <a:spAutoFit/>
          </a:bodyPr>
          <a:lstStyle/>
          <a:p>
            <a:pPr algn="r"/>
            <a:r>
              <a:rPr lang="en-US" dirty="0"/>
              <a:t>Summed digit counts:</a:t>
            </a:r>
          </a:p>
        </p:txBody>
      </p:sp>
      <p:sp>
        <p:nvSpPr>
          <p:cNvPr id="48" name="TextBox 47"/>
          <p:cNvSpPr txBox="1"/>
          <p:nvPr/>
        </p:nvSpPr>
        <p:spPr>
          <a:xfrm>
            <a:off x="454643" y="4800600"/>
            <a:ext cx="1676400" cy="646331"/>
          </a:xfrm>
          <a:prstGeom prst="rect">
            <a:avLst/>
          </a:prstGeom>
          <a:noFill/>
        </p:spPr>
        <p:txBody>
          <a:bodyPr wrap="square" rtlCol="0">
            <a:spAutoFit/>
          </a:bodyPr>
          <a:lstStyle/>
          <a:p>
            <a:pPr algn="r"/>
            <a:r>
              <a:rPr lang="en-US" dirty="0"/>
              <a:t>Scratch regions:</a:t>
            </a:r>
          </a:p>
        </p:txBody>
      </p:sp>
      <p:graphicFrame>
        <p:nvGraphicFramePr>
          <p:cNvPr id="49" name="Table 48"/>
          <p:cNvGraphicFramePr>
            <a:graphicFrameLocks noGrp="1"/>
          </p:cNvGraphicFramePr>
          <p:nvPr>
            <p:extLst/>
          </p:nvPr>
        </p:nvGraphicFramePr>
        <p:xfrm>
          <a:off x="2274708" y="3697069"/>
          <a:ext cx="873724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b="1"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2</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2</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2</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3</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6</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bl>
          </a:graphicData>
        </a:graphic>
      </p:graphicFrame>
      <p:graphicFrame>
        <p:nvGraphicFramePr>
          <p:cNvPr id="50" name="Table 49"/>
          <p:cNvGraphicFramePr>
            <a:graphicFrameLocks noGrp="1"/>
          </p:cNvGraphicFramePr>
          <p:nvPr>
            <p:extLst/>
          </p:nvPr>
        </p:nvGraphicFramePr>
        <p:xfrm>
          <a:off x="2209800" y="4724400"/>
          <a:ext cx="556006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51" name="TextBox 50"/>
          <p:cNvSpPr txBox="1"/>
          <p:nvPr/>
        </p:nvSpPr>
        <p:spPr>
          <a:xfrm>
            <a:off x="685800" y="5943600"/>
            <a:ext cx="1447778" cy="646331"/>
          </a:xfrm>
          <a:prstGeom prst="rect">
            <a:avLst/>
          </a:prstGeom>
          <a:noFill/>
        </p:spPr>
        <p:txBody>
          <a:bodyPr wrap="square" rtlCol="0">
            <a:spAutoFit/>
          </a:bodyPr>
          <a:lstStyle/>
          <a:p>
            <a:pPr algn="r"/>
            <a:r>
              <a:rPr lang="en-US" dirty="0"/>
              <a:t>Scratch filled:</a:t>
            </a:r>
          </a:p>
        </p:txBody>
      </p:sp>
      <p:graphicFrame>
        <p:nvGraphicFramePr>
          <p:cNvPr id="52" name="Table 51"/>
          <p:cNvGraphicFramePr>
            <a:graphicFrameLocks noGrp="1"/>
          </p:cNvGraphicFramePr>
          <p:nvPr>
            <p:extLst/>
          </p:nvPr>
        </p:nvGraphicFramePr>
        <p:xfrm>
          <a:off x="2212335" y="5948083"/>
          <a:ext cx="556006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51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tc>
                  <a:txBody>
                    <a:bodyPr/>
                    <a:lstStyle/>
                    <a:p>
                      <a:pPr algn="ctr"/>
                      <a:r>
                        <a:rPr lang="en-US" dirty="0"/>
                        <a:t>54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pPr algn="ctr"/>
                      <a:r>
                        <a:rPr lang="en-US" dirty="0"/>
                        <a:t>45</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40000"/>
                        <a:lumOff val="60000"/>
                      </a:schemeClr>
                    </a:solidFill>
                  </a:tcPr>
                </a:tc>
                <a:tc>
                  <a:txBody>
                    <a:bodyPr/>
                    <a:lstStyle/>
                    <a:p>
                      <a:pPr algn="ctr"/>
                      <a:r>
                        <a:rPr lang="en-US" dirty="0"/>
                        <a:t>37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40000"/>
                        <a:lumOff val="60000"/>
                      </a:schemeClr>
                    </a:solidFill>
                  </a:tcPr>
                </a:tc>
                <a:tc>
                  <a:txBody>
                    <a:bodyPr/>
                    <a:lstStyle/>
                    <a:p>
                      <a:pPr algn="ctr"/>
                      <a:r>
                        <a:rPr lang="en-US" dirty="0"/>
                        <a:t>108</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97043327"/>
                  </a:ext>
                </a:extLst>
              </a:tr>
            </a:tbl>
          </a:graphicData>
        </a:graphic>
      </p:graphicFrame>
      <p:sp>
        <p:nvSpPr>
          <p:cNvPr id="16" name="Curved Left Arrow 15"/>
          <p:cNvSpPr/>
          <p:nvPr/>
        </p:nvSpPr>
        <p:spPr>
          <a:xfrm>
            <a:off x="11201400" y="2819400"/>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Curved Left Arrow 53"/>
          <p:cNvSpPr/>
          <p:nvPr/>
        </p:nvSpPr>
        <p:spPr>
          <a:xfrm>
            <a:off x="7924800" y="5052048"/>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6326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51" grpId="0"/>
      <p:bldP spid="16" grpId="0" animBg="1"/>
      <p:bldP spid="5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p:cNvGraphicFramePr>
            <a:graphicFrameLocks noGrp="1"/>
          </p:cNvGraphicFramePr>
          <p:nvPr>
            <p:extLst/>
          </p:nvPr>
        </p:nvGraphicFramePr>
        <p:xfrm>
          <a:off x="2285995" y="2473387"/>
          <a:ext cx="8737245" cy="1223679"/>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797">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2">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graphicFrame>
        <p:nvGraphicFramePr>
          <p:cNvPr id="42" name="Table 41"/>
          <p:cNvGraphicFramePr>
            <a:graphicFrameLocks noGrp="1"/>
          </p:cNvGraphicFramePr>
          <p:nvPr>
            <p:extLst/>
          </p:nvPr>
        </p:nvGraphicFramePr>
        <p:xfrm>
          <a:off x="2285995" y="2473384"/>
          <a:ext cx="873724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3</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2</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2" name="Title 1"/>
          <p:cNvSpPr>
            <a:spLocks noGrp="1"/>
          </p:cNvSpPr>
          <p:nvPr>
            <p:ph type="title"/>
          </p:nvPr>
        </p:nvSpPr>
        <p:spPr/>
        <p:txBody>
          <a:bodyPr/>
          <a:lstStyle/>
          <a:p>
            <a:r>
              <a:rPr lang="en-US" dirty="0"/>
              <a:t>Radix sort example (tens place)</a:t>
            </a:r>
          </a:p>
        </p:txBody>
      </p:sp>
      <p:graphicFrame>
        <p:nvGraphicFramePr>
          <p:cNvPr id="14" name="Table 13"/>
          <p:cNvGraphicFramePr>
            <a:graphicFrameLocks noGrp="1"/>
          </p:cNvGraphicFramePr>
          <p:nvPr>
            <p:extLst/>
          </p:nvPr>
        </p:nvGraphicFramePr>
        <p:xfrm>
          <a:off x="2311397" y="156346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0</a:t>
                      </a:r>
                    </a:p>
                  </a:txBody>
                  <a:tcPr anchor="ctr"/>
                </a:tc>
                <a:tc>
                  <a:txBody>
                    <a:bodyPr/>
                    <a:lstStyle/>
                    <a:p>
                      <a:pPr algn="ctr"/>
                      <a:r>
                        <a:rPr lang="en-US" dirty="0"/>
                        <a:t>51</a:t>
                      </a:r>
                    </a:p>
                  </a:txBody>
                  <a:tcPr anchor="ctr"/>
                </a:tc>
                <a:tc>
                  <a:txBody>
                    <a:bodyPr/>
                    <a:lstStyle/>
                    <a:p>
                      <a:pPr algn="ctr"/>
                      <a:r>
                        <a:rPr lang="en-US" dirty="0"/>
                        <a:t>54</a:t>
                      </a:r>
                    </a:p>
                  </a:txBody>
                  <a:tcPr anchor="ctr"/>
                </a:tc>
                <a:tc>
                  <a:txBody>
                    <a:bodyPr/>
                    <a:lstStyle/>
                    <a:p>
                      <a:pPr algn="ctr"/>
                      <a:r>
                        <a:rPr lang="en-US" dirty="0"/>
                        <a:t>45</a:t>
                      </a:r>
                    </a:p>
                  </a:txBody>
                  <a:tcPr anchor="ctr"/>
                </a:tc>
                <a:tc>
                  <a:txBody>
                    <a:bodyPr/>
                    <a:lstStyle/>
                    <a:p>
                      <a:pPr algn="ctr"/>
                      <a:r>
                        <a:rPr lang="en-US" dirty="0"/>
                        <a:t>7</a:t>
                      </a:r>
                    </a:p>
                  </a:txBody>
                  <a:tcPr anchor="ctr"/>
                </a:tc>
                <a:tc>
                  <a:txBody>
                    <a:bodyPr/>
                    <a:lstStyle/>
                    <a:p>
                      <a:pPr algn="ctr"/>
                      <a:r>
                        <a:rPr lang="en-US" dirty="0"/>
                        <a:t>37</a:t>
                      </a:r>
                    </a:p>
                  </a:txBody>
                  <a:tcPr anchor="ctr"/>
                </a:tc>
                <a:tc>
                  <a:txBody>
                    <a:bodyPr/>
                    <a:lstStyle/>
                    <a:p>
                      <a:pPr algn="ctr"/>
                      <a:r>
                        <a:rPr lang="en-US" dirty="0"/>
                        <a:t>108</a:t>
                      </a:r>
                    </a:p>
                  </a:txBody>
                  <a:tcPr anchor="ctr"/>
                </a:tc>
                <a:extLst>
                  <a:ext uri="{0D108BD9-81ED-4DB2-BD59-A6C34878D82A}">
                    <a16:rowId xmlns:a16="http://schemas.microsoft.com/office/drawing/2014/main" val="4097043327"/>
                  </a:ext>
                </a:extLst>
              </a:tr>
            </a:tbl>
          </a:graphicData>
        </a:graphic>
      </p:graphicFrame>
      <p:sp>
        <p:nvSpPr>
          <p:cNvPr id="15" name="TextBox 14"/>
          <p:cNvSpPr txBox="1"/>
          <p:nvPr/>
        </p:nvSpPr>
        <p:spPr>
          <a:xfrm>
            <a:off x="454643" y="1721703"/>
            <a:ext cx="1676400" cy="369332"/>
          </a:xfrm>
          <a:prstGeom prst="rect">
            <a:avLst/>
          </a:prstGeom>
          <a:noFill/>
        </p:spPr>
        <p:txBody>
          <a:bodyPr wrap="square" rtlCol="0">
            <a:spAutoFit/>
          </a:bodyPr>
          <a:lstStyle/>
          <a:p>
            <a:pPr algn="r"/>
            <a:r>
              <a:rPr lang="en-US" dirty="0"/>
              <a:t>Array:</a:t>
            </a:r>
          </a:p>
        </p:txBody>
      </p:sp>
      <p:sp>
        <p:nvSpPr>
          <p:cNvPr id="44" name="TextBox 43"/>
          <p:cNvSpPr txBox="1"/>
          <p:nvPr/>
        </p:nvSpPr>
        <p:spPr>
          <a:xfrm>
            <a:off x="454643" y="2436660"/>
            <a:ext cx="1676400" cy="646331"/>
          </a:xfrm>
          <a:prstGeom prst="rect">
            <a:avLst/>
          </a:prstGeom>
          <a:noFill/>
        </p:spPr>
        <p:txBody>
          <a:bodyPr wrap="square" rtlCol="0">
            <a:spAutoFit/>
          </a:bodyPr>
          <a:lstStyle/>
          <a:p>
            <a:pPr algn="r"/>
            <a:r>
              <a:rPr lang="en-US" dirty="0"/>
              <a:t>Digit counts:</a:t>
            </a:r>
          </a:p>
          <a:p>
            <a:pPr algn="r"/>
            <a:r>
              <a:rPr lang="en-US" dirty="0"/>
              <a:t>(Shifted by 1)</a:t>
            </a:r>
          </a:p>
        </p:txBody>
      </p:sp>
      <p:sp>
        <p:nvSpPr>
          <p:cNvPr id="46" name="TextBox 45"/>
          <p:cNvSpPr txBox="1"/>
          <p:nvPr/>
        </p:nvSpPr>
        <p:spPr>
          <a:xfrm>
            <a:off x="454643" y="3736538"/>
            <a:ext cx="1676400" cy="646331"/>
          </a:xfrm>
          <a:prstGeom prst="rect">
            <a:avLst/>
          </a:prstGeom>
          <a:noFill/>
        </p:spPr>
        <p:txBody>
          <a:bodyPr wrap="square" rtlCol="0">
            <a:spAutoFit/>
          </a:bodyPr>
          <a:lstStyle/>
          <a:p>
            <a:pPr algn="r"/>
            <a:r>
              <a:rPr lang="en-US" dirty="0"/>
              <a:t>Summed digit counts:</a:t>
            </a:r>
          </a:p>
        </p:txBody>
      </p:sp>
      <p:sp>
        <p:nvSpPr>
          <p:cNvPr id="48" name="TextBox 47"/>
          <p:cNvSpPr txBox="1"/>
          <p:nvPr/>
        </p:nvSpPr>
        <p:spPr>
          <a:xfrm>
            <a:off x="454643" y="4800600"/>
            <a:ext cx="1676400" cy="646331"/>
          </a:xfrm>
          <a:prstGeom prst="rect">
            <a:avLst/>
          </a:prstGeom>
          <a:noFill/>
        </p:spPr>
        <p:txBody>
          <a:bodyPr wrap="square" rtlCol="0">
            <a:spAutoFit/>
          </a:bodyPr>
          <a:lstStyle/>
          <a:p>
            <a:pPr algn="r"/>
            <a:r>
              <a:rPr lang="en-US" dirty="0"/>
              <a:t>Scratch regions:</a:t>
            </a:r>
          </a:p>
        </p:txBody>
      </p:sp>
      <p:graphicFrame>
        <p:nvGraphicFramePr>
          <p:cNvPr id="49" name="Table 48"/>
          <p:cNvGraphicFramePr>
            <a:graphicFrameLocks noGrp="1"/>
          </p:cNvGraphicFramePr>
          <p:nvPr>
            <p:extLst/>
          </p:nvPr>
        </p:nvGraphicFramePr>
        <p:xfrm>
          <a:off x="2274708" y="3697069"/>
          <a:ext cx="873724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b="1"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3</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3</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3</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5</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bl>
          </a:graphicData>
        </a:graphic>
      </p:graphicFrame>
      <p:graphicFrame>
        <p:nvGraphicFramePr>
          <p:cNvPr id="50" name="Table 49"/>
          <p:cNvGraphicFramePr>
            <a:graphicFrameLocks noGrp="1"/>
          </p:cNvGraphicFramePr>
          <p:nvPr>
            <p:extLst/>
          </p:nvPr>
        </p:nvGraphicFramePr>
        <p:xfrm>
          <a:off x="2209800" y="4724400"/>
          <a:ext cx="556006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51" name="TextBox 50"/>
          <p:cNvSpPr txBox="1"/>
          <p:nvPr/>
        </p:nvSpPr>
        <p:spPr>
          <a:xfrm>
            <a:off x="685800" y="5943600"/>
            <a:ext cx="1447778" cy="646331"/>
          </a:xfrm>
          <a:prstGeom prst="rect">
            <a:avLst/>
          </a:prstGeom>
          <a:noFill/>
        </p:spPr>
        <p:txBody>
          <a:bodyPr wrap="square" rtlCol="0">
            <a:spAutoFit/>
          </a:bodyPr>
          <a:lstStyle/>
          <a:p>
            <a:pPr algn="r"/>
            <a:r>
              <a:rPr lang="en-US" dirty="0"/>
              <a:t>Scratch filled:</a:t>
            </a:r>
          </a:p>
        </p:txBody>
      </p:sp>
      <p:graphicFrame>
        <p:nvGraphicFramePr>
          <p:cNvPr id="52" name="Table 51"/>
          <p:cNvGraphicFramePr>
            <a:graphicFrameLocks noGrp="1"/>
          </p:cNvGraphicFramePr>
          <p:nvPr>
            <p:extLst/>
          </p:nvPr>
        </p:nvGraphicFramePr>
        <p:xfrm>
          <a:off x="2212335" y="5948083"/>
          <a:ext cx="556006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108</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37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tc>
                  <a:txBody>
                    <a:bodyPr/>
                    <a:lstStyle/>
                    <a:p>
                      <a:pPr algn="ctr"/>
                      <a:r>
                        <a:rPr lang="en-US" dirty="0"/>
                        <a:t>45</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pPr algn="ctr"/>
                      <a:r>
                        <a:rPr lang="en-US" dirty="0"/>
                        <a:t>51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tc>
                  <a:txBody>
                    <a:bodyPr/>
                    <a:lstStyle/>
                    <a:p>
                      <a:pPr algn="ctr"/>
                      <a:r>
                        <a:rPr lang="en-US" dirty="0"/>
                        <a:t>54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97043327"/>
                  </a:ext>
                </a:extLst>
              </a:tr>
            </a:tbl>
          </a:graphicData>
        </a:graphic>
      </p:graphicFrame>
      <p:sp>
        <p:nvSpPr>
          <p:cNvPr id="16" name="Curved Left Arrow 15"/>
          <p:cNvSpPr/>
          <p:nvPr/>
        </p:nvSpPr>
        <p:spPr>
          <a:xfrm>
            <a:off x="11201400" y="2819400"/>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Curved Left Arrow 53"/>
          <p:cNvSpPr/>
          <p:nvPr/>
        </p:nvSpPr>
        <p:spPr>
          <a:xfrm>
            <a:off x="7924800" y="5052048"/>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653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51" grpId="0"/>
      <p:bldP spid="16" grpId="0" animBg="1"/>
      <p:bldP spid="5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p:cNvGraphicFramePr>
            <a:graphicFrameLocks noGrp="1"/>
          </p:cNvGraphicFramePr>
          <p:nvPr>
            <p:extLst/>
          </p:nvPr>
        </p:nvGraphicFramePr>
        <p:xfrm>
          <a:off x="2285995" y="2473387"/>
          <a:ext cx="8737245" cy="1223679"/>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797">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2">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graphicFrame>
        <p:nvGraphicFramePr>
          <p:cNvPr id="42" name="Table 41"/>
          <p:cNvGraphicFramePr>
            <a:graphicFrameLocks noGrp="1"/>
          </p:cNvGraphicFramePr>
          <p:nvPr>
            <p:extLst/>
          </p:nvPr>
        </p:nvGraphicFramePr>
        <p:xfrm>
          <a:off x="2285995" y="2473384"/>
          <a:ext cx="873724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6</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7</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9</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2" name="Title 1"/>
          <p:cNvSpPr>
            <a:spLocks noGrp="1"/>
          </p:cNvSpPr>
          <p:nvPr>
            <p:ph type="title"/>
          </p:nvPr>
        </p:nvSpPr>
        <p:spPr/>
        <p:txBody>
          <a:bodyPr/>
          <a:lstStyle/>
          <a:p>
            <a:r>
              <a:rPr lang="en-US" dirty="0"/>
              <a:t>Radix sort example (hundreds place)</a:t>
            </a:r>
          </a:p>
        </p:txBody>
      </p:sp>
      <p:graphicFrame>
        <p:nvGraphicFramePr>
          <p:cNvPr id="14" name="Table 13"/>
          <p:cNvGraphicFramePr>
            <a:graphicFrameLocks noGrp="1"/>
          </p:cNvGraphicFramePr>
          <p:nvPr>
            <p:extLst/>
          </p:nvPr>
        </p:nvGraphicFramePr>
        <p:xfrm>
          <a:off x="2311397" y="1563469"/>
          <a:ext cx="5537203" cy="685801"/>
        </p:xfrm>
        <a:graphic>
          <a:graphicData uri="http://schemas.openxmlformats.org/drawingml/2006/table">
            <a:tbl>
              <a:tblPr>
                <a:tableStyleId>{3C2FFA5D-87B4-456A-9821-1D502468CF0F}</a:tableStyleId>
              </a:tblPr>
              <a:tblGrid>
                <a:gridCol w="791029">
                  <a:extLst>
                    <a:ext uri="{9D8B030D-6E8A-4147-A177-3AD203B41FA5}">
                      <a16:colId xmlns:a16="http://schemas.microsoft.com/office/drawing/2014/main" val="139172054"/>
                    </a:ext>
                  </a:extLst>
                </a:gridCol>
                <a:gridCol w="791029">
                  <a:extLst>
                    <a:ext uri="{9D8B030D-6E8A-4147-A177-3AD203B41FA5}">
                      <a16:colId xmlns:a16="http://schemas.microsoft.com/office/drawing/2014/main" val="851912493"/>
                    </a:ext>
                  </a:extLst>
                </a:gridCol>
                <a:gridCol w="791029">
                  <a:extLst>
                    <a:ext uri="{9D8B030D-6E8A-4147-A177-3AD203B41FA5}">
                      <a16:colId xmlns:a16="http://schemas.microsoft.com/office/drawing/2014/main" val="624696400"/>
                    </a:ext>
                  </a:extLst>
                </a:gridCol>
                <a:gridCol w="791029">
                  <a:extLst>
                    <a:ext uri="{9D8B030D-6E8A-4147-A177-3AD203B41FA5}">
                      <a16:colId xmlns:a16="http://schemas.microsoft.com/office/drawing/2014/main" val="2576820211"/>
                    </a:ext>
                  </a:extLst>
                </a:gridCol>
                <a:gridCol w="791029">
                  <a:extLst>
                    <a:ext uri="{9D8B030D-6E8A-4147-A177-3AD203B41FA5}">
                      <a16:colId xmlns:a16="http://schemas.microsoft.com/office/drawing/2014/main" val="731325603"/>
                    </a:ext>
                  </a:extLst>
                </a:gridCol>
                <a:gridCol w="791029">
                  <a:extLst>
                    <a:ext uri="{9D8B030D-6E8A-4147-A177-3AD203B41FA5}">
                      <a16:colId xmlns:a16="http://schemas.microsoft.com/office/drawing/2014/main" val="1674204123"/>
                    </a:ext>
                  </a:extLst>
                </a:gridCol>
                <a:gridCol w="791029">
                  <a:extLst>
                    <a:ext uri="{9D8B030D-6E8A-4147-A177-3AD203B41FA5}">
                      <a16:colId xmlns:a16="http://schemas.microsoft.com/office/drawing/2014/main" val="2801615452"/>
                    </a:ext>
                  </a:extLst>
                </a:gridCol>
              </a:tblGrid>
              <a:tr h="685801">
                <a:tc>
                  <a:txBody>
                    <a:bodyPr/>
                    <a:lstStyle/>
                    <a:p>
                      <a:pPr algn="ctr"/>
                      <a:r>
                        <a:rPr lang="en-US" dirty="0"/>
                        <a:t>0</a:t>
                      </a:r>
                    </a:p>
                  </a:txBody>
                  <a:tcPr anchor="ctr"/>
                </a:tc>
                <a:tc>
                  <a:txBody>
                    <a:bodyPr/>
                    <a:lstStyle/>
                    <a:p>
                      <a:pPr algn="ctr"/>
                      <a:r>
                        <a:rPr lang="en-US" dirty="0"/>
                        <a:t>7</a:t>
                      </a:r>
                    </a:p>
                  </a:txBody>
                  <a:tcPr anchor="ctr"/>
                </a:tc>
                <a:tc>
                  <a:txBody>
                    <a:bodyPr/>
                    <a:lstStyle/>
                    <a:p>
                      <a:pPr algn="ctr"/>
                      <a:r>
                        <a:rPr lang="en-US" dirty="0"/>
                        <a:t>108</a:t>
                      </a:r>
                    </a:p>
                  </a:txBody>
                  <a:tcPr anchor="ctr"/>
                </a:tc>
                <a:tc>
                  <a:txBody>
                    <a:bodyPr/>
                    <a:lstStyle/>
                    <a:p>
                      <a:pPr algn="ctr"/>
                      <a:r>
                        <a:rPr lang="en-US" dirty="0"/>
                        <a:t>37</a:t>
                      </a:r>
                    </a:p>
                  </a:txBody>
                  <a:tcPr anchor="ctr"/>
                </a:tc>
                <a:tc>
                  <a:txBody>
                    <a:bodyPr/>
                    <a:lstStyle/>
                    <a:p>
                      <a:pPr algn="ctr"/>
                      <a:r>
                        <a:rPr lang="en-US" dirty="0"/>
                        <a:t>45</a:t>
                      </a:r>
                    </a:p>
                  </a:txBody>
                  <a:tcPr anchor="ctr"/>
                </a:tc>
                <a:tc>
                  <a:txBody>
                    <a:bodyPr/>
                    <a:lstStyle/>
                    <a:p>
                      <a:pPr algn="ctr"/>
                      <a:r>
                        <a:rPr lang="en-US" dirty="0"/>
                        <a:t>51</a:t>
                      </a:r>
                    </a:p>
                  </a:txBody>
                  <a:tcPr anchor="ctr"/>
                </a:tc>
                <a:tc>
                  <a:txBody>
                    <a:bodyPr/>
                    <a:lstStyle/>
                    <a:p>
                      <a:pPr algn="ctr"/>
                      <a:r>
                        <a:rPr lang="en-US" dirty="0"/>
                        <a:t>54</a:t>
                      </a:r>
                    </a:p>
                  </a:txBody>
                  <a:tcPr anchor="ctr"/>
                </a:tc>
                <a:extLst>
                  <a:ext uri="{0D108BD9-81ED-4DB2-BD59-A6C34878D82A}">
                    <a16:rowId xmlns:a16="http://schemas.microsoft.com/office/drawing/2014/main" val="4097043327"/>
                  </a:ext>
                </a:extLst>
              </a:tr>
            </a:tbl>
          </a:graphicData>
        </a:graphic>
      </p:graphicFrame>
      <p:sp>
        <p:nvSpPr>
          <p:cNvPr id="15" name="TextBox 14"/>
          <p:cNvSpPr txBox="1"/>
          <p:nvPr/>
        </p:nvSpPr>
        <p:spPr>
          <a:xfrm>
            <a:off x="454643" y="1721703"/>
            <a:ext cx="1676400" cy="369332"/>
          </a:xfrm>
          <a:prstGeom prst="rect">
            <a:avLst/>
          </a:prstGeom>
          <a:noFill/>
        </p:spPr>
        <p:txBody>
          <a:bodyPr wrap="square" rtlCol="0">
            <a:spAutoFit/>
          </a:bodyPr>
          <a:lstStyle/>
          <a:p>
            <a:pPr algn="r"/>
            <a:r>
              <a:rPr lang="en-US" dirty="0"/>
              <a:t>Array:</a:t>
            </a:r>
          </a:p>
        </p:txBody>
      </p:sp>
      <p:sp>
        <p:nvSpPr>
          <p:cNvPr id="44" name="TextBox 43"/>
          <p:cNvSpPr txBox="1"/>
          <p:nvPr/>
        </p:nvSpPr>
        <p:spPr>
          <a:xfrm>
            <a:off x="454643" y="2436660"/>
            <a:ext cx="1676400" cy="646331"/>
          </a:xfrm>
          <a:prstGeom prst="rect">
            <a:avLst/>
          </a:prstGeom>
          <a:noFill/>
        </p:spPr>
        <p:txBody>
          <a:bodyPr wrap="square" rtlCol="0">
            <a:spAutoFit/>
          </a:bodyPr>
          <a:lstStyle/>
          <a:p>
            <a:pPr algn="r"/>
            <a:r>
              <a:rPr lang="en-US" dirty="0"/>
              <a:t>Digit counts:</a:t>
            </a:r>
          </a:p>
          <a:p>
            <a:pPr algn="r"/>
            <a:r>
              <a:rPr lang="en-US" dirty="0"/>
              <a:t>(Shifted by 1)</a:t>
            </a:r>
          </a:p>
        </p:txBody>
      </p:sp>
      <p:sp>
        <p:nvSpPr>
          <p:cNvPr id="46" name="TextBox 45"/>
          <p:cNvSpPr txBox="1"/>
          <p:nvPr/>
        </p:nvSpPr>
        <p:spPr>
          <a:xfrm>
            <a:off x="454643" y="3736538"/>
            <a:ext cx="1676400" cy="646331"/>
          </a:xfrm>
          <a:prstGeom prst="rect">
            <a:avLst/>
          </a:prstGeom>
          <a:noFill/>
        </p:spPr>
        <p:txBody>
          <a:bodyPr wrap="square" rtlCol="0">
            <a:spAutoFit/>
          </a:bodyPr>
          <a:lstStyle/>
          <a:p>
            <a:pPr algn="r"/>
            <a:r>
              <a:rPr lang="en-US" dirty="0"/>
              <a:t>Summed digit counts:</a:t>
            </a:r>
          </a:p>
        </p:txBody>
      </p:sp>
      <p:sp>
        <p:nvSpPr>
          <p:cNvPr id="48" name="TextBox 47"/>
          <p:cNvSpPr txBox="1"/>
          <p:nvPr/>
        </p:nvSpPr>
        <p:spPr>
          <a:xfrm>
            <a:off x="454643" y="4800600"/>
            <a:ext cx="1676400" cy="646331"/>
          </a:xfrm>
          <a:prstGeom prst="rect">
            <a:avLst/>
          </a:prstGeom>
          <a:noFill/>
        </p:spPr>
        <p:txBody>
          <a:bodyPr wrap="square" rtlCol="0">
            <a:spAutoFit/>
          </a:bodyPr>
          <a:lstStyle/>
          <a:p>
            <a:pPr algn="r"/>
            <a:r>
              <a:rPr lang="en-US" dirty="0"/>
              <a:t>Scratch regions:</a:t>
            </a:r>
          </a:p>
        </p:txBody>
      </p:sp>
      <p:graphicFrame>
        <p:nvGraphicFramePr>
          <p:cNvPr id="49" name="Table 48"/>
          <p:cNvGraphicFramePr>
            <a:graphicFrameLocks noGrp="1"/>
          </p:cNvGraphicFramePr>
          <p:nvPr>
            <p:extLst/>
          </p:nvPr>
        </p:nvGraphicFramePr>
        <p:xfrm>
          <a:off x="2274708" y="3697069"/>
          <a:ext cx="873724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gridCol w="794295">
                  <a:extLst>
                    <a:ext uri="{9D8B030D-6E8A-4147-A177-3AD203B41FA5}">
                      <a16:colId xmlns:a16="http://schemas.microsoft.com/office/drawing/2014/main" val="2139135270"/>
                    </a:ext>
                  </a:extLst>
                </a:gridCol>
                <a:gridCol w="794295">
                  <a:extLst>
                    <a:ext uri="{9D8B030D-6E8A-4147-A177-3AD203B41FA5}">
                      <a16:colId xmlns:a16="http://schemas.microsoft.com/office/drawing/2014/main" val="4044512946"/>
                    </a:ext>
                  </a:extLst>
                </a:gridCol>
                <a:gridCol w="794295">
                  <a:extLst>
                    <a:ext uri="{9D8B030D-6E8A-4147-A177-3AD203B41FA5}">
                      <a16:colId xmlns:a16="http://schemas.microsoft.com/office/drawing/2014/main" val="838200756"/>
                    </a:ext>
                  </a:extLst>
                </a:gridCol>
                <a:gridCol w="794295">
                  <a:extLst>
                    <a:ext uri="{9D8B030D-6E8A-4147-A177-3AD203B41FA5}">
                      <a16:colId xmlns:a16="http://schemas.microsoft.com/office/drawing/2014/main" val="3064941616"/>
                    </a:ext>
                  </a:extLst>
                </a:gridCol>
              </a:tblGrid>
              <a:tr h="685800">
                <a:tc>
                  <a:txBody>
                    <a:bodyPr/>
                    <a:lstStyle/>
                    <a:p>
                      <a:pPr algn="ctr"/>
                      <a:r>
                        <a:rPr lang="en-US" b="1"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1" dirty="0"/>
                        <a:t>6</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tc>
                  <a:txBody>
                    <a:bodyPr/>
                    <a:lstStyle/>
                    <a:p>
                      <a:pPr algn="ctr"/>
                      <a:r>
                        <a:rPr lang="en-US" b="0"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gradFill>
                      <a:gsLst>
                        <a:gs pos="0">
                          <a:schemeClr val="accent1">
                            <a:lumMod val="5000"/>
                            <a:lumOff val="95000"/>
                          </a:schemeClr>
                        </a:gs>
                        <a:gs pos="74000">
                          <a:schemeClr val="accent3">
                            <a:lumMod val="60000"/>
                            <a:lumOff val="40000"/>
                          </a:schemeClr>
                        </a:gs>
                        <a:gs pos="100000">
                          <a:schemeClr val="accent3"/>
                        </a:gs>
                      </a:gsLst>
                      <a:lin ang="5400000" scaled="1"/>
                    </a:gradFill>
                  </a:tcPr>
                </a:tc>
                <a:extLst>
                  <a:ext uri="{0D108BD9-81ED-4DB2-BD59-A6C34878D82A}">
                    <a16:rowId xmlns:a16="http://schemas.microsoft.com/office/drawing/2014/main" val="4097043327"/>
                  </a:ext>
                </a:extLst>
              </a:tr>
            </a:tbl>
          </a:graphicData>
        </a:graphic>
      </p:graphicFrame>
      <p:graphicFrame>
        <p:nvGraphicFramePr>
          <p:cNvPr id="50" name="Table 49"/>
          <p:cNvGraphicFramePr>
            <a:graphicFrameLocks noGrp="1"/>
          </p:cNvGraphicFramePr>
          <p:nvPr>
            <p:extLst/>
          </p:nvPr>
        </p:nvGraphicFramePr>
        <p:xfrm>
          <a:off x="2209800" y="4724400"/>
          <a:ext cx="5560065" cy="1223683"/>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endParaRPr lang="en-US" dirty="0"/>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097043327"/>
                  </a:ext>
                </a:extLst>
              </a:tr>
              <a:tr h="537883">
                <a:tc>
                  <a:txBody>
                    <a:bodyPr/>
                    <a:lstStyle/>
                    <a:p>
                      <a:pPr algn="ctr"/>
                      <a:r>
                        <a:rPr lang="en-US" dirty="0"/>
                        <a:t>0</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4</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5</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6</a:t>
                      </a:r>
                    </a:p>
                  </a:txBody>
                  <a:tcPr anchor="ctr">
                    <a:lnL w="9525" cap="flat" cmpd="sng" algn="ctr">
                      <a:noFill/>
                      <a:prstDash val="solid"/>
                    </a:lnL>
                    <a:lnR w="9525" cap="flat" cmpd="sng" algn="ctr">
                      <a:noFill/>
                      <a:prstDash val="solid"/>
                    </a:lnR>
                    <a:lnT w="12700" cap="flat" cmpd="sng" algn="ctr">
                      <a:solidFill>
                        <a:schemeClr val="accent3"/>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89251847"/>
                  </a:ext>
                </a:extLst>
              </a:tr>
            </a:tbl>
          </a:graphicData>
        </a:graphic>
      </p:graphicFrame>
      <p:sp>
        <p:nvSpPr>
          <p:cNvPr id="51" name="TextBox 50"/>
          <p:cNvSpPr txBox="1"/>
          <p:nvPr/>
        </p:nvSpPr>
        <p:spPr>
          <a:xfrm>
            <a:off x="685800" y="5943600"/>
            <a:ext cx="1447778" cy="646331"/>
          </a:xfrm>
          <a:prstGeom prst="rect">
            <a:avLst/>
          </a:prstGeom>
          <a:noFill/>
        </p:spPr>
        <p:txBody>
          <a:bodyPr wrap="square" rtlCol="0">
            <a:spAutoFit/>
          </a:bodyPr>
          <a:lstStyle/>
          <a:p>
            <a:pPr algn="r"/>
            <a:r>
              <a:rPr lang="en-US" dirty="0"/>
              <a:t>Scratch filled:</a:t>
            </a:r>
          </a:p>
        </p:txBody>
      </p:sp>
      <p:graphicFrame>
        <p:nvGraphicFramePr>
          <p:cNvPr id="52" name="Table 51"/>
          <p:cNvGraphicFramePr>
            <a:graphicFrameLocks noGrp="1"/>
          </p:cNvGraphicFramePr>
          <p:nvPr>
            <p:extLst/>
          </p:nvPr>
        </p:nvGraphicFramePr>
        <p:xfrm>
          <a:off x="2212335" y="5948083"/>
          <a:ext cx="5560065" cy="685800"/>
        </p:xfrm>
        <a:graphic>
          <a:graphicData uri="http://schemas.openxmlformats.org/drawingml/2006/table">
            <a:tbl>
              <a:tblPr>
                <a:noFill/>
                <a:tableStyleId>{69C7853C-536D-4A76-A0AE-DD22124D55A5}</a:tableStyleId>
              </a:tblPr>
              <a:tblGrid>
                <a:gridCol w="794295">
                  <a:extLst>
                    <a:ext uri="{9D8B030D-6E8A-4147-A177-3AD203B41FA5}">
                      <a16:colId xmlns:a16="http://schemas.microsoft.com/office/drawing/2014/main" val="139172054"/>
                    </a:ext>
                  </a:extLst>
                </a:gridCol>
                <a:gridCol w="794295">
                  <a:extLst>
                    <a:ext uri="{9D8B030D-6E8A-4147-A177-3AD203B41FA5}">
                      <a16:colId xmlns:a16="http://schemas.microsoft.com/office/drawing/2014/main" val="851912493"/>
                    </a:ext>
                  </a:extLst>
                </a:gridCol>
                <a:gridCol w="794295">
                  <a:extLst>
                    <a:ext uri="{9D8B030D-6E8A-4147-A177-3AD203B41FA5}">
                      <a16:colId xmlns:a16="http://schemas.microsoft.com/office/drawing/2014/main" val="624696400"/>
                    </a:ext>
                  </a:extLst>
                </a:gridCol>
                <a:gridCol w="794295">
                  <a:extLst>
                    <a:ext uri="{9D8B030D-6E8A-4147-A177-3AD203B41FA5}">
                      <a16:colId xmlns:a16="http://schemas.microsoft.com/office/drawing/2014/main" val="2576820211"/>
                    </a:ext>
                  </a:extLst>
                </a:gridCol>
                <a:gridCol w="794295">
                  <a:extLst>
                    <a:ext uri="{9D8B030D-6E8A-4147-A177-3AD203B41FA5}">
                      <a16:colId xmlns:a16="http://schemas.microsoft.com/office/drawing/2014/main" val="731325603"/>
                    </a:ext>
                  </a:extLst>
                </a:gridCol>
                <a:gridCol w="794295">
                  <a:extLst>
                    <a:ext uri="{9D8B030D-6E8A-4147-A177-3AD203B41FA5}">
                      <a16:colId xmlns:a16="http://schemas.microsoft.com/office/drawing/2014/main" val="1674204123"/>
                    </a:ext>
                  </a:extLst>
                </a:gridCol>
                <a:gridCol w="794295">
                  <a:extLst>
                    <a:ext uri="{9D8B030D-6E8A-4147-A177-3AD203B41FA5}">
                      <a16:colId xmlns:a16="http://schemas.microsoft.com/office/drawing/2014/main" val="2801615452"/>
                    </a:ext>
                  </a:extLst>
                </a:gridCol>
              </a:tblGrid>
              <a:tr h="685800">
                <a:tc>
                  <a:txBody>
                    <a:bodyPr/>
                    <a:lstStyle/>
                    <a:p>
                      <a:pPr algn="ctr"/>
                      <a:r>
                        <a:rPr lang="en-US" dirty="0"/>
                        <a:t>0</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37</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45</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51</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54</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tx2">
                        <a:lumMod val="40000"/>
                        <a:lumOff val="60000"/>
                      </a:schemeClr>
                    </a:solidFill>
                  </a:tcPr>
                </a:tc>
                <a:tc>
                  <a:txBody>
                    <a:bodyPr/>
                    <a:lstStyle/>
                    <a:p>
                      <a:pPr algn="ctr"/>
                      <a:r>
                        <a:rPr lang="en-US" dirty="0"/>
                        <a:t>108</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097043327"/>
                  </a:ext>
                </a:extLst>
              </a:tr>
            </a:tbl>
          </a:graphicData>
        </a:graphic>
      </p:graphicFrame>
      <p:sp>
        <p:nvSpPr>
          <p:cNvPr id="16" name="Curved Left Arrow 15"/>
          <p:cNvSpPr/>
          <p:nvPr/>
        </p:nvSpPr>
        <p:spPr>
          <a:xfrm>
            <a:off x="11201400" y="2819400"/>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Curved Left Arrow 53"/>
          <p:cNvSpPr/>
          <p:nvPr/>
        </p:nvSpPr>
        <p:spPr>
          <a:xfrm>
            <a:off x="7924800" y="5052048"/>
            <a:ext cx="457200" cy="129540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781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51" grpId="0"/>
      <p:bldP spid="16" grpId="0" animBg="1"/>
      <p:bldP spid="5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Radix sort implementation</a:t>
            </a:r>
          </a:p>
        </p:txBody>
      </p:sp>
      <p:sp>
        <p:nvSpPr>
          <p:cNvPr id="3" name="Content Placeholder 2"/>
          <p:cNvSpPr>
            <a:spLocks noGrp="1"/>
          </p:cNvSpPr>
          <p:nvPr>
            <p:ph idx="1"/>
          </p:nvPr>
        </p:nvSpPr>
        <p:spPr/>
        <p:txBody>
          <a:bodyPr>
            <a:normAutofit/>
          </a:bodyPr>
          <a:lstStyle/>
          <a:p>
            <a:r>
              <a:rPr lang="en-US" dirty="0"/>
              <a:t>In recap:</a:t>
            </a:r>
          </a:p>
          <a:p>
            <a:pPr marL="971550" lvl="1" indent="-514350">
              <a:buFont typeface="+mj-lt"/>
              <a:buAutoNum type="arabicPeriod"/>
            </a:pPr>
            <a:r>
              <a:rPr lang="en-US" dirty="0"/>
              <a:t>Count how many keys go into each bucket</a:t>
            </a:r>
          </a:p>
          <a:p>
            <a:pPr marL="971550" lvl="1" indent="-514350">
              <a:buFont typeface="+mj-lt"/>
              <a:buAutoNum type="arabicPeriod"/>
            </a:pPr>
            <a:r>
              <a:rPr lang="en-US" dirty="0"/>
              <a:t>After doing so, add up values in the count array so that the starting point of each bucket in the final array is known</a:t>
            </a:r>
          </a:p>
          <a:p>
            <a:pPr marL="971550" lvl="1" indent="-514350">
              <a:buFont typeface="+mj-lt"/>
              <a:buAutoNum type="arabicPeriod"/>
            </a:pPr>
            <a:r>
              <a:rPr lang="en-US" dirty="0"/>
              <a:t>Copy all values into their correct bucket ranges in a scratch array</a:t>
            </a:r>
          </a:p>
          <a:p>
            <a:pPr marL="971550" lvl="1" indent="-514350">
              <a:buFont typeface="+mj-lt"/>
              <a:buAutoNum type="arabicPeriod"/>
            </a:pPr>
            <a:r>
              <a:rPr lang="en-US" dirty="0"/>
              <a:t>Copy all values back into the original array </a:t>
            </a:r>
          </a:p>
          <a:p>
            <a:pPr marL="621792" indent="-457200"/>
            <a:r>
              <a:rPr lang="en-US" dirty="0"/>
              <a:t>Repeat for each place value: ones, tens, hundreds, etc.</a:t>
            </a:r>
          </a:p>
          <a:p>
            <a:pPr marL="621792" indent="-457200"/>
            <a:r>
              <a:rPr lang="en-US" dirty="0"/>
              <a:t>After ordering everything in increasing place values, the array will be sorted</a:t>
            </a:r>
          </a:p>
        </p:txBody>
      </p:sp>
    </p:spTree>
    <p:extLst>
      <p:ext uri="{BB962C8B-B14F-4D97-AF65-F5344CB8AC3E}">
        <p14:creationId xmlns:p14="http://schemas.microsoft.com/office/powerpoint/2010/main" val="74033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Heaps</a:t>
            </a:r>
          </a:p>
        </p:txBody>
      </p:sp>
    </p:spTree>
    <p:extLst>
      <p:ext uri="{BB962C8B-B14F-4D97-AF65-F5344CB8AC3E}">
        <p14:creationId xmlns:p14="http://schemas.microsoft.com/office/powerpoint/2010/main" val="2688519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Heaps</a:t>
            </a:r>
          </a:p>
        </p:txBody>
      </p:sp>
      <p:sp>
        <p:nvSpPr>
          <p:cNvPr id="3" name="Content Placeholder 2"/>
          <p:cNvSpPr>
            <a:spLocks noGrp="1"/>
          </p:cNvSpPr>
          <p:nvPr>
            <p:ph idx="1"/>
          </p:nvPr>
        </p:nvSpPr>
        <p:spPr/>
        <p:txBody>
          <a:bodyPr/>
          <a:lstStyle/>
          <a:p>
            <a:r>
              <a:rPr lang="en-US" dirty="0"/>
              <a:t>A </a:t>
            </a:r>
            <a:r>
              <a:rPr lang="en-US" b="1" dirty="0"/>
              <a:t>maximum heap</a:t>
            </a:r>
            <a:r>
              <a:rPr lang="en-US" dirty="0"/>
              <a:t> is a </a:t>
            </a:r>
            <a:r>
              <a:rPr lang="en-US" b="1" dirty="0"/>
              <a:t>complete</a:t>
            </a:r>
            <a:r>
              <a:rPr lang="en-US" dirty="0"/>
              <a:t> binary tree where</a:t>
            </a:r>
          </a:p>
          <a:p>
            <a:pPr lvl="1"/>
            <a:r>
              <a:rPr lang="en-US" dirty="0"/>
              <a:t>The left and right children of the root have key values less than the root</a:t>
            </a:r>
          </a:p>
          <a:p>
            <a:pPr lvl="1"/>
            <a:r>
              <a:rPr lang="en-US" dirty="0"/>
              <a:t>The left and right </a:t>
            </a:r>
            <a:r>
              <a:rPr lang="en-US" dirty="0" err="1"/>
              <a:t>subtrees</a:t>
            </a:r>
            <a:r>
              <a:rPr lang="en-US" dirty="0"/>
              <a:t> are also maximum heaps</a:t>
            </a:r>
          </a:p>
          <a:p>
            <a:pPr lvl="1"/>
            <a:endParaRPr lang="en-US" dirty="0"/>
          </a:p>
          <a:p>
            <a:r>
              <a:rPr lang="en-US" dirty="0"/>
              <a:t>We can define </a:t>
            </a:r>
            <a:r>
              <a:rPr lang="en-US" b="1" dirty="0"/>
              <a:t>minimum heaps </a:t>
            </a:r>
            <a:r>
              <a:rPr lang="en-US" dirty="0"/>
              <a:t>similarly </a:t>
            </a:r>
          </a:p>
          <a:p>
            <a:endParaRPr lang="en-US" dirty="0"/>
          </a:p>
          <a:p>
            <a:endParaRPr lang="en-US" dirty="0"/>
          </a:p>
        </p:txBody>
      </p:sp>
    </p:spTree>
    <p:extLst>
      <p:ext uri="{BB962C8B-B14F-4D97-AF65-F5344CB8AC3E}">
        <p14:creationId xmlns:p14="http://schemas.microsoft.com/office/powerpoint/2010/main" val="230654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 example</a:t>
            </a:r>
          </a:p>
        </p:txBody>
      </p:sp>
      <p:grpSp>
        <p:nvGrpSpPr>
          <p:cNvPr id="8" name="Group 39"/>
          <p:cNvGrpSpPr/>
          <p:nvPr/>
        </p:nvGrpSpPr>
        <p:grpSpPr>
          <a:xfrm>
            <a:off x="2590800" y="1752600"/>
            <a:ext cx="6553200" cy="4495800"/>
            <a:chOff x="1066800" y="1219200"/>
            <a:chExt cx="6553200" cy="4495800"/>
          </a:xfrm>
        </p:grpSpPr>
        <p:cxnSp>
          <p:nvCxnSpPr>
            <p:cNvPr id="4" name="Straight Arrow Connector 3"/>
            <p:cNvCxnSpPr>
              <a:stCxn id="9" idx="3"/>
              <a:endCxn id="10" idx="7"/>
            </p:cNvCxnSpPr>
            <p:nvPr/>
          </p:nvCxnSpPr>
          <p:spPr>
            <a:xfrm rot="5400000">
              <a:off x="3409389" y="18853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5" idx="7"/>
            </p:cNvCxnSpPr>
            <p:nvPr/>
          </p:nvCxnSpPr>
          <p:spPr>
            <a:xfrm rot="5400000">
              <a:off x="1656789" y="39427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6" idx="1"/>
            </p:cNvCxnSpPr>
            <p:nvPr/>
          </p:nvCxnSpPr>
          <p:spPr>
            <a:xfrm rot="16200000" flipH="1">
              <a:off x="3142689" y="39046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rot="16200000" flipH="1">
              <a:off x="5504889" y="17710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495800" y="12192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10" name="Oval 9"/>
            <p:cNvSpPr/>
            <p:nvPr/>
          </p:nvSpPr>
          <p:spPr>
            <a:xfrm>
              <a:off x="2514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1" name="Oval 10"/>
            <p:cNvSpPr/>
            <p:nvPr/>
          </p:nvSpPr>
          <p:spPr>
            <a:xfrm>
              <a:off x="6705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5" name="Oval 14"/>
            <p:cNvSpPr/>
            <p:nvPr/>
          </p:nvSpPr>
          <p:spPr>
            <a:xfrm>
              <a:off x="10668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6" name="Oval 15"/>
            <p:cNvSpPr/>
            <p:nvPr/>
          </p:nvSpPr>
          <p:spPr>
            <a:xfrm>
              <a:off x="40386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grpSp>
    </p:spTree>
    <p:extLst>
      <p:ext uri="{BB962C8B-B14F-4D97-AF65-F5344CB8AC3E}">
        <p14:creationId xmlns:p14="http://schemas.microsoft.com/office/powerpoint/2010/main" val="3198079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do you know where to add?</a:t>
            </a:r>
          </a:p>
        </p:txBody>
      </p:sp>
      <p:sp>
        <p:nvSpPr>
          <p:cNvPr id="3" name="Content Placeholder 2"/>
          <p:cNvSpPr>
            <a:spLocks noGrp="1"/>
          </p:cNvSpPr>
          <p:nvPr>
            <p:ph idx="1"/>
          </p:nvPr>
        </p:nvSpPr>
        <p:spPr/>
        <p:txBody>
          <a:bodyPr/>
          <a:lstStyle/>
          <a:p>
            <a:r>
              <a:rPr lang="en-US" dirty="0"/>
              <a:t>We have to keep the tree complete</a:t>
            </a:r>
          </a:p>
          <a:p>
            <a:pPr lvl="1"/>
            <a:r>
              <a:rPr lang="en-US" dirty="0"/>
              <a:t>Recall that a complete binary tree is one where every level is filled, except possibly the last one, which is filled in from the left</a:t>
            </a:r>
          </a:p>
          <a:p>
            <a:r>
              <a:rPr lang="en-US" dirty="0"/>
              <a:t>We always add to the next open spot in the current level</a:t>
            </a:r>
          </a:p>
          <a:p>
            <a:pPr lvl="1"/>
            <a:r>
              <a:rPr lang="en-US" dirty="0"/>
              <a:t>Or make a new level if the current level is full</a:t>
            </a:r>
          </a:p>
        </p:txBody>
      </p:sp>
    </p:spTree>
    <p:extLst>
      <p:ext uri="{BB962C8B-B14F-4D97-AF65-F5344CB8AC3E}">
        <p14:creationId xmlns:p14="http://schemas.microsoft.com/office/powerpoint/2010/main" val="335406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node</a:t>
            </a:r>
          </a:p>
        </p:txBody>
      </p:sp>
      <p:sp>
        <p:nvSpPr>
          <p:cNvPr id="3" name="Content Placeholder 2"/>
          <p:cNvSpPr>
            <a:spLocks noGrp="1"/>
          </p:cNvSpPr>
          <p:nvPr>
            <p:ph idx="1"/>
          </p:nvPr>
        </p:nvSpPr>
        <p:spPr>
          <a:xfrm>
            <a:off x="6705600" y="1783560"/>
            <a:ext cx="3505200" cy="4572000"/>
          </a:xfrm>
        </p:spPr>
        <p:txBody>
          <a:bodyPr>
            <a:normAutofit/>
          </a:bodyPr>
          <a:lstStyle/>
          <a:p>
            <a:endParaRPr lang="en-US" dirty="0"/>
          </a:p>
          <a:p>
            <a:endParaRPr lang="en-US" dirty="0"/>
          </a:p>
          <a:p>
            <a:endParaRPr lang="en-US" dirty="0"/>
          </a:p>
          <a:p>
            <a:endParaRPr lang="en-US" dirty="0"/>
          </a:p>
          <a:p>
            <a:endParaRPr lang="en-US" dirty="0"/>
          </a:p>
          <a:p>
            <a:endParaRPr lang="en-US" dirty="0"/>
          </a:p>
          <a:p>
            <a:r>
              <a:rPr lang="en-US" dirty="0"/>
              <a:t>The next open spot is left of 3</a:t>
            </a:r>
          </a:p>
        </p:txBody>
      </p:sp>
      <p:grpSp>
        <p:nvGrpSpPr>
          <p:cNvPr id="4" name="Group 3"/>
          <p:cNvGrpSpPr/>
          <p:nvPr/>
        </p:nvGrpSpPr>
        <p:grpSpPr>
          <a:xfrm>
            <a:off x="2590800" y="1752600"/>
            <a:ext cx="6553200" cy="4495800"/>
            <a:chOff x="1066800" y="1219200"/>
            <a:chExt cx="6553200" cy="4495800"/>
          </a:xfrm>
        </p:grpSpPr>
        <p:cxnSp>
          <p:nvCxnSpPr>
            <p:cNvPr id="5" name="Straight Arrow Connector 4"/>
            <p:cNvCxnSpPr>
              <a:stCxn id="10" idx="3"/>
              <a:endCxn id="11" idx="7"/>
            </p:cNvCxnSpPr>
            <p:nvPr/>
          </p:nvCxnSpPr>
          <p:spPr>
            <a:xfrm rot="5400000">
              <a:off x="3409389" y="18853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3"/>
              <a:endCxn id="13" idx="7"/>
            </p:cNvCxnSpPr>
            <p:nvPr/>
          </p:nvCxnSpPr>
          <p:spPr>
            <a:xfrm rot="5400000">
              <a:off x="1656789" y="39427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1" idx="5"/>
              <a:endCxn id="14" idx="1"/>
            </p:cNvCxnSpPr>
            <p:nvPr/>
          </p:nvCxnSpPr>
          <p:spPr>
            <a:xfrm rot="16200000" flipH="1">
              <a:off x="3142689" y="39046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0" idx="5"/>
              <a:endCxn id="12" idx="1"/>
            </p:cNvCxnSpPr>
            <p:nvPr/>
          </p:nvCxnSpPr>
          <p:spPr>
            <a:xfrm rot="16200000" flipH="1">
              <a:off x="5504889" y="17710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95800" y="12192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11" name="Oval 10"/>
            <p:cNvSpPr/>
            <p:nvPr/>
          </p:nvSpPr>
          <p:spPr>
            <a:xfrm>
              <a:off x="2514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2" name="Oval 11"/>
            <p:cNvSpPr/>
            <p:nvPr/>
          </p:nvSpPr>
          <p:spPr>
            <a:xfrm>
              <a:off x="6705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3" name="Oval 12"/>
            <p:cNvSpPr/>
            <p:nvPr/>
          </p:nvSpPr>
          <p:spPr>
            <a:xfrm>
              <a:off x="10668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4" name="Oval 13"/>
            <p:cNvSpPr/>
            <p:nvPr/>
          </p:nvSpPr>
          <p:spPr>
            <a:xfrm>
              <a:off x="40386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grpSp>
    </p:spTree>
    <p:extLst>
      <p:ext uri="{BB962C8B-B14F-4D97-AF65-F5344CB8AC3E}">
        <p14:creationId xmlns:p14="http://schemas.microsoft.com/office/powerpoint/2010/main" val="240079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15</a:t>
            </a:r>
          </a:p>
        </p:txBody>
      </p:sp>
      <p:sp>
        <p:nvSpPr>
          <p:cNvPr id="3" name="Content Placeholder 2"/>
          <p:cNvSpPr>
            <a:spLocks noGrp="1"/>
          </p:cNvSpPr>
          <p:nvPr>
            <p:ph idx="1"/>
          </p:nvPr>
        </p:nvSpPr>
        <p:spPr/>
        <p:txBody>
          <a:bodyPr/>
          <a:lstStyle/>
          <a:p>
            <a:r>
              <a:rPr lang="en-US" dirty="0"/>
              <a:t>Oh no!</a:t>
            </a:r>
          </a:p>
        </p:txBody>
      </p:sp>
      <p:grpSp>
        <p:nvGrpSpPr>
          <p:cNvPr id="4" name="Group 3"/>
          <p:cNvGrpSpPr/>
          <p:nvPr/>
        </p:nvGrpSpPr>
        <p:grpSpPr>
          <a:xfrm>
            <a:off x="2590800" y="1752600"/>
            <a:ext cx="6553200" cy="4495800"/>
            <a:chOff x="1066800" y="1219200"/>
            <a:chExt cx="6553200" cy="4495800"/>
          </a:xfrm>
        </p:grpSpPr>
        <p:cxnSp>
          <p:nvCxnSpPr>
            <p:cNvPr id="5" name="Straight Arrow Connector 4"/>
            <p:cNvCxnSpPr>
              <a:stCxn id="9" idx="3"/>
              <a:endCxn id="10" idx="7"/>
            </p:cNvCxnSpPr>
            <p:nvPr/>
          </p:nvCxnSpPr>
          <p:spPr>
            <a:xfrm rot="5400000">
              <a:off x="3409389" y="18853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3"/>
              <a:endCxn id="12" idx="7"/>
            </p:cNvCxnSpPr>
            <p:nvPr/>
          </p:nvCxnSpPr>
          <p:spPr>
            <a:xfrm rot="5400000">
              <a:off x="1656789" y="39427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0" idx="5"/>
              <a:endCxn id="13" idx="1"/>
            </p:cNvCxnSpPr>
            <p:nvPr/>
          </p:nvCxnSpPr>
          <p:spPr>
            <a:xfrm rot="16200000" flipH="1">
              <a:off x="3142689" y="39046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9" idx="5"/>
              <a:endCxn id="11" idx="1"/>
            </p:cNvCxnSpPr>
            <p:nvPr/>
          </p:nvCxnSpPr>
          <p:spPr>
            <a:xfrm rot="16200000" flipH="1">
              <a:off x="5504889" y="17710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495800" y="12192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10" name="Oval 9"/>
            <p:cNvSpPr/>
            <p:nvPr/>
          </p:nvSpPr>
          <p:spPr>
            <a:xfrm>
              <a:off x="2514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1" name="Oval 10"/>
            <p:cNvSpPr/>
            <p:nvPr/>
          </p:nvSpPr>
          <p:spPr>
            <a:xfrm>
              <a:off x="6705600" y="2971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2" name="Oval 11"/>
            <p:cNvSpPr/>
            <p:nvPr/>
          </p:nvSpPr>
          <p:spPr>
            <a:xfrm>
              <a:off x="10668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3" name="Oval 12"/>
            <p:cNvSpPr/>
            <p:nvPr/>
          </p:nvSpPr>
          <p:spPr>
            <a:xfrm>
              <a:off x="4038600" y="4800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grpSp>
      <p:grpSp>
        <p:nvGrpSpPr>
          <p:cNvPr id="16" name="Group 17"/>
          <p:cNvGrpSpPr/>
          <p:nvPr/>
        </p:nvGrpSpPr>
        <p:grpSpPr>
          <a:xfrm>
            <a:off x="6858001" y="4285690"/>
            <a:ext cx="1505511" cy="1962711"/>
            <a:chOff x="5334000" y="4133289"/>
            <a:chExt cx="1505511" cy="1962711"/>
          </a:xfrm>
        </p:grpSpPr>
        <p:sp>
          <p:nvSpPr>
            <p:cNvPr id="14" name="Oval 13"/>
            <p:cNvSpPr/>
            <p:nvPr/>
          </p:nvSpPr>
          <p:spPr>
            <a:xfrm>
              <a:off x="5334000" y="5181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15</a:t>
              </a:r>
            </a:p>
          </p:txBody>
        </p:sp>
        <p:cxnSp>
          <p:nvCxnSpPr>
            <p:cNvPr id="15" name="Straight Arrow Connector 14"/>
            <p:cNvCxnSpPr>
              <a:stCxn id="11" idx="3"/>
              <a:endCxn id="14" idx="7"/>
            </p:cNvCxnSpPr>
            <p:nvPr/>
          </p:nvCxnSpPr>
          <p:spPr>
            <a:xfrm rot="5400000">
              <a:off x="5885889" y="4361889"/>
              <a:ext cx="1182222" cy="7250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83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an add, bubble up</a:t>
            </a:r>
          </a:p>
        </p:txBody>
      </p:sp>
      <p:grpSp>
        <p:nvGrpSpPr>
          <p:cNvPr id="4" name="Group 16"/>
          <p:cNvGrpSpPr/>
          <p:nvPr/>
        </p:nvGrpSpPr>
        <p:grpSpPr>
          <a:xfrm>
            <a:off x="2590800" y="1752600"/>
            <a:ext cx="6553200" cy="4495800"/>
            <a:chOff x="1066800" y="1524000"/>
            <a:chExt cx="6553200" cy="4495800"/>
          </a:xfrm>
        </p:grpSpPr>
        <p:cxnSp>
          <p:nvCxnSpPr>
            <p:cNvPr id="5" name="Straight Arrow Connector 4"/>
            <p:cNvCxnSpPr>
              <a:stCxn id="9" idx="3"/>
              <a:endCxn id="10"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3"/>
              <a:endCxn id="12"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0" idx="5"/>
              <a:endCxn id="13" idx="1"/>
            </p:cNvCxnSpPr>
            <p:nvPr/>
          </p:nvCxnSpPr>
          <p:spPr>
            <a:xfrm rot="16200000" flipH="1">
              <a:off x="3142689" y="42094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9" idx="5"/>
              <a:endCxn id="11"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495800" y="15240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10" name="Oval 9"/>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1" name="Oval 10"/>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2" name="Oval 11"/>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3" name="Oval 12"/>
            <p:cNvSpPr/>
            <p:nvPr/>
          </p:nvSpPr>
          <p:spPr>
            <a:xfrm>
              <a:off x="40386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sp>
          <p:nvSpPr>
            <p:cNvPr id="15" name="Oval 14"/>
            <p:cNvSpPr/>
            <p:nvPr/>
          </p:nvSpPr>
          <p:spPr>
            <a:xfrm>
              <a:off x="5410200" y="5105400"/>
              <a:ext cx="914400" cy="9144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t>15</a:t>
              </a:r>
            </a:p>
          </p:txBody>
        </p:sp>
        <p:cxnSp>
          <p:nvCxnSpPr>
            <p:cNvPr id="16" name="Straight Arrow Connector 15"/>
            <p:cNvCxnSpPr>
              <a:stCxn id="11" idx="3"/>
              <a:endCxn id="15" idx="7"/>
            </p:cNvCxnSpPr>
            <p:nvPr/>
          </p:nvCxnSpPr>
          <p:spPr>
            <a:xfrm rot="5400000">
              <a:off x="5923989" y="4323789"/>
              <a:ext cx="1182222" cy="6488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14" name="Group 29"/>
          <p:cNvGrpSpPr/>
          <p:nvPr/>
        </p:nvGrpSpPr>
        <p:grpSpPr>
          <a:xfrm>
            <a:off x="2590800" y="1752600"/>
            <a:ext cx="6553200" cy="4495800"/>
            <a:chOff x="1066800" y="1524000"/>
            <a:chExt cx="6553200" cy="4495800"/>
          </a:xfrm>
        </p:grpSpPr>
        <p:cxnSp>
          <p:nvCxnSpPr>
            <p:cNvPr id="31" name="Straight Arrow Connector 30"/>
            <p:cNvCxnSpPr>
              <a:stCxn id="35" idx="3"/>
              <a:endCxn id="36"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6" idx="3"/>
              <a:endCxn id="38"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6" idx="5"/>
              <a:endCxn id="39" idx="1"/>
            </p:cNvCxnSpPr>
            <p:nvPr/>
          </p:nvCxnSpPr>
          <p:spPr>
            <a:xfrm rot="16200000" flipH="1">
              <a:off x="3142689" y="42094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5" idx="5"/>
              <a:endCxn id="37"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4495800" y="15240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36" name="Oval 35"/>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37" name="Oval 36"/>
            <p:cNvSpPr/>
            <p:nvPr/>
          </p:nvSpPr>
          <p:spPr>
            <a:xfrm>
              <a:off x="6705600" y="3276600"/>
              <a:ext cx="914400" cy="9144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t>15</a:t>
              </a:r>
            </a:p>
          </p:txBody>
        </p:sp>
        <p:sp>
          <p:nvSpPr>
            <p:cNvPr id="38" name="Oval 37"/>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39" name="Oval 38"/>
            <p:cNvSpPr/>
            <p:nvPr/>
          </p:nvSpPr>
          <p:spPr>
            <a:xfrm>
              <a:off x="40386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sp>
          <p:nvSpPr>
            <p:cNvPr id="40" name="Oval 39"/>
            <p:cNvSpPr/>
            <p:nvPr/>
          </p:nvSpPr>
          <p:spPr>
            <a:xfrm>
              <a:off x="54102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cxnSp>
          <p:nvCxnSpPr>
            <p:cNvPr id="41" name="Straight Arrow Connector 40"/>
            <p:cNvCxnSpPr>
              <a:stCxn id="37" idx="3"/>
              <a:endCxn id="40" idx="7"/>
            </p:cNvCxnSpPr>
            <p:nvPr/>
          </p:nvCxnSpPr>
          <p:spPr>
            <a:xfrm rot="5400000">
              <a:off x="5923989" y="4323789"/>
              <a:ext cx="1182222" cy="6488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17" name="Group 41"/>
          <p:cNvGrpSpPr/>
          <p:nvPr/>
        </p:nvGrpSpPr>
        <p:grpSpPr>
          <a:xfrm>
            <a:off x="2590800" y="1752600"/>
            <a:ext cx="6553200" cy="4495800"/>
            <a:chOff x="1066800" y="1524000"/>
            <a:chExt cx="6553200" cy="4495800"/>
          </a:xfrm>
        </p:grpSpPr>
        <p:cxnSp>
          <p:nvCxnSpPr>
            <p:cNvPr id="43" name="Straight Arrow Connector 42"/>
            <p:cNvCxnSpPr>
              <a:stCxn id="47" idx="3"/>
              <a:endCxn id="48"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8" idx="3"/>
              <a:endCxn id="50"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8" idx="5"/>
              <a:endCxn id="51" idx="1"/>
            </p:cNvCxnSpPr>
            <p:nvPr/>
          </p:nvCxnSpPr>
          <p:spPr>
            <a:xfrm rot="16200000" flipH="1">
              <a:off x="3142689" y="42094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7" idx="5"/>
              <a:endCxn id="49"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4495800" y="1524000"/>
              <a:ext cx="914400" cy="9144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t>15</a:t>
              </a:r>
            </a:p>
          </p:txBody>
        </p:sp>
        <p:sp>
          <p:nvSpPr>
            <p:cNvPr id="48" name="Oval 47"/>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49" name="Oval 48"/>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50" name="Oval 49"/>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51" name="Oval 50"/>
            <p:cNvSpPr/>
            <p:nvPr/>
          </p:nvSpPr>
          <p:spPr>
            <a:xfrm>
              <a:off x="40386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sp>
          <p:nvSpPr>
            <p:cNvPr id="52" name="Oval 51"/>
            <p:cNvSpPr/>
            <p:nvPr/>
          </p:nvSpPr>
          <p:spPr>
            <a:xfrm>
              <a:off x="54102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cxnSp>
          <p:nvCxnSpPr>
            <p:cNvPr id="53" name="Straight Arrow Connector 52"/>
            <p:cNvCxnSpPr>
              <a:stCxn id="49" idx="3"/>
              <a:endCxn id="52" idx="7"/>
            </p:cNvCxnSpPr>
            <p:nvPr/>
          </p:nvCxnSpPr>
          <p:spPr>
            <a:xfrm rot="5400000">
              <a:off x="5923989" y="4323789"/>
              <a:ext cx="1182222" cy="6488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3002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Only the root can be deleted</a:t>
            </a:r>
          </a:p>
        </p:txBody>
      </p:sp>
      <p:cxnSp>
        <p:nvCxnSpPr>
          <p:cNvPr id="5" name="Straight Arrow Connector 4"/>
          <p:cNvCxnSpPr>
            <a:stCxn id="9" idx="3"/>
            <a:endCxn id="10" idx="7"/>
          </p:cNvCxnSpPr>
          <p:nvPr/>
        </p:nvCxnSpPr>
        <p:spPr>
          <a:xfrm rot="5400000">
            <a:off x="4933389" y="24187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3"/>
            <a:endCxn id="12" idx="7"/>
          </p:cNvCxnSpPr>
          <p:nvPr/>
        </p:nvCxnSpPr>
        <p:spPr>
          <a:xfrm rot="5400000">
            <a:off x="3180789" y="44761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0" idx="5"/>
            <a:endCxn id="13" idx="1"/>
          </p:cNvCxnSpPr>
          <p:nvPr/>
        </p:nvCxnSpPr>
        <p:spPr>
          <a:xfrm rot="16200000" flipH="1">
            <a:off x="4666689" y="44380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9" idx="5"/>
            <a:endCxn id="11" idx="1"/>
          </p:cNvCxnSpPr>
          <p:nvPr/>
        </p:nvCxnSpPr>
        <p:spPr>
          <a:xfrm rot="16200000" flipH="1">
            <a:off x="7028889" y="23044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019800" y="1752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10</a:t>
            </a:r>
          </a:p>
        </p:txBody>
      </p:sp>
      <p:sp>
        <p:nvSpPr>
          <p:cNvPr id="10" name="Oval 9"/>
          <p:cNvSpPr/>
          <p:nvPr/>
        </p:nvSpPr>
        <p:spPr>
          <a:xfrm>
            <a:off x="4038600" y="35052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1" name="Oval 10"/>
          <p:cNvSpPr/>
          <p:nvPr/>
        </p:nvSpPr>
        <p:spPr>
          <a:xfrm>
            <a:off x="8229600" y="35052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2" name="Oval 11"/>
          <p:cNvSpPr/>
          <p:nvPr/>
        </p:nvSpPr>
        <p:spPr>
          <a:xfrm>
            <a:off x="2590800" y="53340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3" name="Oval 12"/>
          <p:cNvSpPr/>
          <p:nvPr/>
        </p:nvSpPr>
        <p:spPr>
          <a:xfrm>
            <a:off x="5562600" y="53340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spTree>
    <p:extLst>
      <p:ext uri="{BB962C8B-B14F-4D97-AF65-F5344CB8AC3E}">
        <p14:creationId xmlns:p14="http://schemas.microsoft.com/office/powerpoint/2010/main" val="230317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Replace it with the </a:t>
            </a:r>
            <a:r>
              <a:rPr lang="en-US" sz="3600"/>
              <a:t>"last" </a:t>
            </a:r>
            <a:r>
              <a:rPr lang="en-US" sz="3600" dirty="0"/>
              <a:t>node</a:t>
            </a:r>
          </a:p>
        </p:txBody>
      </p:sp>
      <p:grpSp>
        <p:nvGrpSpPr>
          <p:cNvPr id="4" name="Group 13"/>
          <p:cNvGrpSpPr/>
          <p:nvPr/>
        </p:nvGrpSpPr>
        <p:grpSpPr>
          <a:xfrm>
            <a:off x="2590800" y="2514601"/>
            <a:ext cx="6553200" cy="3715311"/>
            <a:chOff x="1066800" y="2304489"/>
            <a:chExt cx="6553200" cy="3715311"/>
          </a:xfrm>
        </p:grpSpPr>
        <p:cxnSp>
          <p:nvCxnSpPr>
            <p:cNvPr id="5" name="Straight Arrow Connector 4"/>
            <p:cNvCxnSpPr>
              <a:endCxn id="10"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3"/>
              <a:endCxn id="12"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0" idx="5"/>
              <a:endCxn id="13" idx="1"/>
            </p:cNvCxnSpPr>
            <p:nvPr/>
          </p:nvCxnSpPr>
          <p:spPr>
            <a:xfrm rot="16200000" flipH="1">
              <a:off x="3142689" y="42094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1"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11" name="Oval 10"/>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2" name="Oval 11"/>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3" name="Oval 12"/>
            <p:cNvSpPr/>
            <p:nvPr/>
          </p:nvSpPr>
          <p:spPr>
            <a:xfrm>
              <a:off x="40386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grpSp>
      <p:grpSp>
        <p:nvGrpSpPr>
          <p:cNvPr id="9" name="Group 14"/>
          <p:cNvGrpSpPr/>
          <p:nvPr/>
        </p:nvGrpSpPr>
        <p:grpSpPr>
          <a:xfrm>
            <a:off x="2590800" y="1752601"/>
            <a:ext cx="6553200" cy="4477311"/>
            <a:chOff x="1066800" y="1542489"/>
            <a:chExt cx="6553200" cy="4477311"/>
          </a:xfrm>
        </p:grpSpPr>
        <p:cxnSp>
          <p:nvCxnSpPr>
            <p:cNvPr id="16" name="Straight Arrow Connector 15"/>
            <p:cNvCxnSpPr>
              <a:endCxn id="20"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0" idx="3"/>
              <a:endCxn id="22"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21"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21" name="Oval 20"/>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22" name="Oval 21"/>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23" name="Oval 22"/>
            <p:cNvSpPr/>
            <p:nvPr/>
          </p:nvSpPr>
          <p:spPr>
            <a:xfrm>
              <a:off x="4495800" y="1542489"/>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1</a:t>
              </a:r>
            </a:p>
          </p:txBody>
        </p:sp>
      </p:grpSp>
    </p:spTree>
    <p:extLst>
      <p:ext uri="{BB962C8B-B14F-4D97-AF65-F5344CB8AC3E}">
        <p14:creationId xmlns:p14="http://schemas.microsoft.com/office/powerpoint/2010/main" val="267317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Then, bubble down</a:t>
            </a:r>
          </a:p>
        </p:txBody>
      </p:sp>
      <p:grpSp>
        <p:nvGrpSpPr>
          <p:cNvPr id="4" name="Group 3"/>
          <p:cNvGrpSpPr/>
          <p:nvPr/>
        </p:nvGrpSpPr>
        <p:grpSpPr>
          <a:xfrm>
            <a:off x="2590800" y="1752601"/>
            <a:ext cx="6553200" cy="4477311"/>
            <a:chOff x="1066800" y="1542489"/>
            <a:chExt cx="6553200" cy="4477311"/>
          </a:xfrm>
        </p:grpSpPr>
        <p:cxnSp>
          <p:nvCxnSpPr>
            <p:cNvPr id="5" name="Straight Arrow Connector 4"/>
            <p:cNvCxnSpPr>
              <a:endCxn id="8"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8" idx="3"/>
              <a:endCxn id="10"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9"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514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sp>
          <p:nvSpPr>
            <p:cNvPr id="9" name="Oval 8"/>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0" name="Oval 9"/>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1" name="Oval 10"/>
            <p:cNvSpPr/>
            <p:nvPr/>
          </p:nvSpPr>
          <p:spPr>
            <a:xfrm>
              <a:off x="4495800" y="1542489"/>
              <a:ext cx="914400" cy="9144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t>1</a:t>
              </a:r>
            </a:p>
          </p:txBody>
        </p:sp>
      </p:grpSp>
      <p:grpSp>
        <p:nvGrpSpPr>
          <p:cNvPr id="12" name="Group 11"/>
          <p:cNvGrpSpPr/>
          <p:nvPr/>
        </p:nvGrpSpPr>
        <p:grpSpPr>
          <a:xfrm>
            <a:off x="2590800" y="1752601"/>
            <a:ext cx="6553200" cy="4477311"/>
            <a:chOff x="1066800" y="1542489"/>
            <a:chExt cx="6553200" cy="4477311"/>
          </a:xfrm>
        </p:grpSpPr>
        <p:cxnSp>
          <p:nvCxnSpPr>
            <p:cNvPr id="13" name="Straight Arrow Connector 12"/>
            <p:cNvCxnSpPr>
              <a:endCxn id="16" idx="7"/>
            </p:cNvCxnSpPr>
            <p:nvPr/>
          </p:nvCxnSpPr>
          <p:spPr>
            <a:xfrm rot="5400000">
              <a:off x="3409389" y="2190189"/>
              <a:ext cx="11060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6" idx="3"/>
              <a:endCxn id="18" idx="7"/>
            </p:cNvCxnSpPr>
            <p:nvPr/>
          </p:nvCxnSpPr>
          <p:spPr>
            <a:xfrm rot="5400000">
              <a:off x="1656789" y="4247589"/>
              <a:ext cx="1182222" cy="801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7" idx="1"/>
            </p:cNvCxnSpPr>
            <p:nvPr/>
          </p:nvCxnSpPr>
          <p:spPr>
            <a:xfrm rot="16200000" flipH="1">
              <a:off x="5504889" y="2075889"/>
              <a:ext cx="1106022" cy="1563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514600" y="3276600"/>
              <a:ext cx="914400" cy="9144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t>1</a:t>
              </a:r>
            </a:p>
          </p:txBody>
        </p:sp>
        <p:sp>
          <p:nvSpPr>
            <p:cNvPr id="17" name="Oval 16"/>
            <p:cNvSpPr/>
            <p:nvPr/>
          </p:nvSpPr>
          <p:spPr>
            <a:xfrm>
              <a:off x="6705600" y="32766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18" name="Oval 17"/>
            <p:cNvSpPr/>
            <p:nvPr/>
          </p:nvSpPr>
          <p:spPr>
            <a:xfrm>
              <a:off x="1066800" y="51054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0</a:t>
              </a:r>
            </a:p>
          </p:txBody>
        </p:sp>
        <p:sp>
          <p:nvSpPr>
            <p:cNvPr id="19" name="Oval 18"/>
            <p:cNvSpPr/>
            <p:nvPr/>
          </p:nvSpPr>
          <p:spPr>
            <a:xfrm>
              <a:off x="4495800" y="1542489"/>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9</a:t>
              </a:r>
            </a:p>
          </p:txBody>
        </p:sp>
      </p:grpSp>
    </p:spTree>
    <p:extLst>
      <p:ext uri="{BB962C8B-B14F-4D97-AF65-F5344CB8AC3E}">
        <p14:creationId xmlns:p14="http://schemas.microsoft.com/office/powerpoint/2010/main" val="31178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a:t>
            </a:r>
          </a:p>
        </p:txBody>
      </p:sp>
      <p:sp>
        <p:nvSpPr>
          <p:cNvPr id="3" name="Content Placeholder 2"/>
          <p:cNvSpPr>
            <a:spLocks noGrp="1"/>
          </p:cNvSpPr>
          <p:nvPr>
            <p:ph idx="1"/>
          </p:nvPr>
        </p:nvSpPr>
        <p:spPr/>
        <p:txBody>
          <a:bodyPr>
            <a:normAutofit lnSpcReduction="10000"/>
          </a:bodyPr>
          <a:lstStyle/>
          <a:p>
            <a:r>
              <a:rPr lang="en-US" dirty="0"/>
              <a:t>Heaps only have:</a:t>
            </a:r>
          </a:p>
          <a:p>
            <a:pPr lvl="1"/>
            <a:r>
              <a:rPr lang="en-US" dirty="0"/>
              <a:t>Add</a:t>
            </a:r>
          </a:p>
          <a:p>
            <a:pPr lvl="1"/>
            <a:r>
              <a:rPr lang="en-US" dirty="0"/>
              <a:t>Remove Largest</a:t>
            </a:r>
          </a:p>
          <a:p>
            <a:pPr lvl="1"/>
            <a:r>
              <a:rPr lang="en-US" dirty="0"/>
              <a:t>Get Largest</a:t>
            </a:r>
          </a:p>
          <a:p>
            <a:r>
              <a:rPr lang="en-US" dirty="0"/>
              <a:t>Which cost:</a:t>
            </a:r>
          </a:p>
          <a:p>
            <a:pPr lvl="1"/>
            <a:r>
              <a:rPr lang="en-US" dirty="0"/>
              <a:t>Add:			O(log </a:t>
            </a:r>
            <a:r>
              <a:rPr lang="en-US" b="1" i="1" dirty="0"/>
              <a:t>n</a:t>
            </a:r>
            <a:r>
              <a:rPr lang="en-US" dirty="0"/>
              <a:t>)</a:t>
            </a:r>
          </a:p>
          <a:p>
            <a:pPr lvl="1"/>
            <a:r>
              <a:rPr lang="en-US" dirty="0"/>
              <a:t>Remove Largest:	O(log </a:t>
            </a:r>
            <a:r>
              <a:rPr lang="en-US" b="1" i="1" dirty="0"/>
              <a:t>n</a:t>
            </a:r>
            <a:r>
              <a:rPr lang="en-US" dirty="0"/>
              <a:t>)</a:t>
            </a:r>
          </a:p>
          <a:p>
            <a:pPr lvl="1"/>
            <a:r>
              <a:rPr lang="en-US" dirty="0"/>
              <a:t>Get Largest:		O(1)</a:t>
            </a:r>
          </a:p>
          <a:p>
            <a:r>
              <a:rPr lang="en-US" dirty="0"/>
              <a:t>Heaps are a perfect data structure for a priority queue</a:t>
            </a:r>
          </a:p>
          <a:p>
            <a:pPr lvl="1"/>
            <a:endParaRPr lang="en-US" dirty="0"/>
          </a:p>
          <a:p>
            <a:endParaRPr lang="en-US" dirty="0"/>
          </a:p>
        </p:txBody>
      </p:sp>
    </p:spTree>
    <p:extLst>
      <p:ext uri="{BB962C8B-B14F-4D97-AF65-F5344CB8AC3E}">
        <p14:creationId xmlns:p14="http://schemas.microsoft.com/office/powerpoint/2010/main" val="304047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Upcoming</a:t>
            </a:r>
          </a:p>
        </p:txBody>
      </p:sp>
    </p:spTree>
    <p:extLst>
      <p:ext uri="{BB962C8B-B14F-4D97-AF65-F5344CB8AC3E}">
        <p14:creationId xmlns:p14="http://schemas.microsoft.com/office/powerpoint/2010/main" val="358240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87552" y="1755648"/>
            <a:ext cx="10696448" cy="685800"/>
          </a:xfrm>
        </p:spPr>
        <p:txBody>
          <a:bodyPr/>
          <a:lstStyle/>
          <a:p>
            <a:endParaRPr lang="en-US" dirty="0"/>
          </a:p>
        </p:txBody>
      </p:sp>
      <p:sp>
        <p:nvSpPr>
          <p:cNvPr id="3" name="Title 2"/>
          <p:cNvSpPr>
            <a:spLocks noGrp="1"/>
          </p:cNvSpPr>
          <p:nvPr>
            <p:ph type="title"/>
          </p:nvPr>
        </p:nvSpPr>
        <p:spPr/>
        <p:txBody>
          <a:bodyPr/>
          <a:lstStyle/>
          <a:p>
            <a:r>
              <a:rPr lang="en-US" dirty="0"/>
              <a:t>Project 4</a:t>
            </a:r>
          </a:p>
        </p:txBody>
      </p:sp>
    </p:spTree>
    <p:extLst>
      <p:ext uri="{BB962C8B-B14F-4D97-AF65-F5344CB8AC3E}">
        <p14:creationId xmlns:p14="http://schemas.microsoft.com/office/powerpoint/2010/main" val="2231858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Finish heaps</a:t>
            </a:r>
          </a:p>
          <a:p>
            <a:r>
              <a:rPr lang="en-US" dirty="0"/>
              <a:t>Heapsort</a:t>
            </a:r>
          </a:p>
          <a:p>
            <a:r>
              <a:rPr lang="en-US" dirty="0" err="1"/>
              <a:t>TimSort</a:t>
            </a:r>
            <a:endParaRPr lang="en-US" dirty="0"/>
          </a:p>
          <a:p>
            <a:r>
              <a:rPr lang="en-US" dirty="0"/>
              <a:t>Visualization of sorting</a:t>
            </a:r>
          </a:p>
          <a:p>
            <a:endParaRPr lang="en-US" dirty="0"/>
          </a:p>
        </p:txBody>
      </p:sp>
    </p:spTree>
    <p:extLst>
      <p:ext uri="{BB962C8B-B14F-4D97-AF65-F5344CB8AC3E}">
        <p14:creationId xmlns:p14="http://schemas.microsoft.com/office/powerpoint/2010/main" val="32379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Work on Project 4</a:t>
            </a:r>
          </a:p>
          <a:p>
            <a:r>
              <a:rPr lang="en-US" dirty="0"/>
              <a:t>Work on Assignment 7</a:t>
            </a:r>
          </a:p>
          <a:p>
            <a:r>
              <a:rPr lang="en-US" dirty="0"/>
              <a:t>Keep reading Section 2.4</a:t>
            </a:r>
          </a:p>
        </p:txBody>
      </p:sp>
    </p:spTree>
    <p:extLst>
      <p:ext uri="{BB962C8B-B14F-4D97-AF65-F5344CB8AC3E}">
        <p14:creationId xmlns:p14="http://schemas.microsoft.com/office/powerpoint/2010/main" val="22647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84158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Lower Bound on Sorting</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3303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fastest sort</a:t>
            </a:r>
          </a:p>
        </p:txBody>
      </p:sp>
      <p:sp>
        <p:nvSpPr>
          <p:cNvPr id="3" name="Content Placeholder 2"/>
          <p:cNvSpPr>
            <a:spLocks noGrp="1"/>
          </p:cNvSpPr>
          <p:nvPr>
            <p:ph idx="1"/>
          </p:nvPr>
        </p:nvSpPr>
        <p:spPr/>
        <p:txBody>
          <a:bodyPr/>
          <a:lstStyle/>
          <a:p>
            <a:r>
              <a:rPr lang="en-US" dirty="0"/>
              <a:t>How many ways are there to order </a:t>
            </a:r>
            <a:r>
              <a:rPr lang="en-US" b="1" i="1" dirty="0"/>
              <a:t>n</a:t>
            </a:r>
            <a:r>
              <a:rPr lang="en-US" dirty="0"/>
              <a:t> items?</a:t>
            </a:r>
          </a:p>
          <a:p>
            <a:r>
              <a:rPr lang="en-US" b="1" i="1" dirty="0"/>
              <a:t>n</a:t>
            </a:r>
            <a:r>
              <a:rPr lang="en-US" dirty="0"/>
              <a:t> different things can go in the first position, leaving </a:t>
            </a:r>
            <a:r>
              <a:rPr lang="en-US" b="1" i="1" dirty="0"/>
              <a:t>n</a:t>
            </a:r>
            <a:r>
              <a:rPr lang="en-US" dirty="0"/>
              <a:t> – 1 to go in the second position, leaving </a:t>
            </a:r>
            <a:r>
              <a:rPr lang="en-US" b="1" i="1" dirty="0"/>
              <a:t>n</a:t>
            </a:r>
            <a:r>
              <a:rPr lang="en-US" dirty="0"/>
              <a:t> – 2 things to go into the third position…</a:t>
            </a:r>
          </a:p>
          <a:p>
            <a:r>
              <a:rPr lang="en-US" b="1" i="1" dirty="0"/>
              <a:t>n</a:t>
            </a:r>
            <a:r>
              <a:rPr lang="en-US" dirty="0"/>
              <a:t> (</a:t>
            </a:r>
            <a:r>
              <a:rPr lang="en-US" b="1" i="1" dirty="0"/>
              <a:t>n</a:t>
            </a:r>
            <a:r>
              <a:rPr lang="en-US" dirty="0"/>
              <a:t> – 1) (</a:t>
            </a:r>
            <a:r>
              <a:rPr lang="en-US" b="1" i="1" dirty="0"/>
              <a:t>n</a:t>
            </a:r>
            <a:r>
              <a:rPr lang="en-US" dirty="0"/>
              <a:t> – 2) … (2)(1) = </a:t>
            </a:r>
            <a:r>
              <a:rPr lang="en-US" b="1" i="1" dirty="0"/>
              <a:t>n</a:t>
            </a:r>
            <a:r>
              <a:rPr lang="en-US" dirty="0"/>
              <a:t>!</a:t>
            </a:r>
          </a:p>
          <a:p>
            <a:r>
              <a:rPr lang="en-US" dirty="0"/>
              <a:t>In other words, there are </a:t>
            </a:r>
            <a:r>
              <a:rPr lang="en-US" b="1" i="1" dirty="0"/>
              <a:t>n</a:t>
            </a:r>
            <a:r>
              <a:rPr lang="en-US" dirty="0"/>
              <a:t>! different orderings, and we have to do some work to find the ordering that puts everything in sorted order</a:t>
            </a:r>
          </a:p>
        </p:txBody>
      </p:sp>
    </p:spTree>
    <p:extLst>
      <p:ext uri="{BB962C8B-B14F-4D97-AF65-F5344CB8AC3E}">
        <p14:creationId xmlns:p14="http://schemas.microsoft.com/office/powerpoint/2010/main" val="353945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different kind of tree</a:t>
            </a:r>
          </a:p>
        </p:txBody>
      </p:sp>
      <p:sp>
        <p:nvSpPr>
          <p:cNvPr id="3" name="Content Placeholder 2"/>
          <p:cNvSpPr>
            <a:spLocks noGrp="1"/>
          </p:cNvSpPr>
          <p:nvPr>
            <p:ph idx="1"/>
          </p:nvPr>
        </p:nvSpPr>
        <p:spPr>
          <a:xfrm>
            <a:off x="609600" y="1682682"/>
            <a:ext cx="10972800" cy="1136718"/>
          </a:xfrm>
        </p:spPr>
        <p:txBody>
          <a:bodyPr>
            <a:normAutofit fontScale="85000" lnSpcReduction="20000"/>
          </a:bodyPr>
          <a:lstStyle/>
          <a:p>
            <a:r>
              <a:rPr lang="en-US" dirty="0"/>
              <a:t>Imagine a tree of </a:t>
            </a:r>
            <a:r>
              <a:rPr lang="en-US" b="1" dirty="0"/>
              <a:t>decisions</a:t>
            </a:r>
          </a:p>
          <a:p>
            <a:r>
              <a:rPr lang="en-US" dirty="0"/>
              <a:t>Some sequence of decisions will lead to a leaf of the tree</a:t>
            </a:r>
          </a:p>
          <a:p>
            <a:r>
              <a:rPr lang="en-US" dirty="0"/>
              <a:t>Each leaf of the tree </a:t>
            </a:r>
            <a:r>
              <a:rPr lang="en-US" b="1" dirty="0"/>
              <a:t>represents</a:t>
            </a:r>
            <a:r>
              <a:rPr lang="en-US" dirty="0"/>
              <a:t> one of those </a:t>
            </a:r>
            <a:r>
              <a:rPr lang="en-US" b="1" i="1" dirty="0"/>
              <a:t>n</a:t>
            </a:r>
            <a:r>
              <a:rPr lang="en-US" dirty="0"/>
              <a:t>! orders</a:t>
            </a:r>
          </a:p>
        </p:txBody>
      </p:sp>
      <p:sp>
        <p:nvSpPr>
          <p:cNvPr id="4" name="Oval 3"/>
          <p:cNvSpPr/>
          <p:nvPr/>
        </p:nvSpPr>
        <p:spPr>
          <a:xfrm>
            <a:off x="5758765" y="2819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3"/>
            <a:endCxn id="10" idx="7"/>
          </p:cNvCxnSpPr>
          <p:nvPr/>
        </p:nvCxnSpPr>
        <p:spPr>
          <a:xfrm flipH="1">
            <a:off x="3270230" y="3079563"/>
            <a:ext cx="2533172" cy="317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 idx="5"/>
            <a:endCxn id="13" idx="1"/>
          </p:cNvCxnSpPr>
          <p:nvPr/>
        </p:nvCxnSpPr>
        <p:spPr>
          <a:xfrm>
            <a:off x="6018928" y="3079563"/>
            <a:ext cx="2795213" cy="362511"/>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010067" y="3352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10" idx="3"/>
            <a:endCxn id="16" idx="0"/>
          </p:cNvCxnSpPr>
          <p:nvPr/>
        </p:nvCxnSpPr>
        <p:spPr>
          <a:xfrm flipH="1">
            <a:off x="1863573" y="3612963"/>
            <a:ext cx="1191131" cy="519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0" idx="5"/>
            <a:endCxn id="19" idx="0"/>
          </p:cNvCxnSpPr>
          <p:nvPr/>
        </p:nvCxnSpPr>
        <p:spPr>
          <a:xfrm>
            <a:off x="3270230" y="3612963"/>
            <a:ext cx="1121888" cy="546474"/>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769504" y="3397437"/>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3"/>
            <a:endCxn id="22" idx="0"/>
          </p:cNvCxnSpPr>
          <p:nvPr/>
        </p:nvCxnSpPr>
        <p:spPr>
          <a:xfrm flipH="1">
            <a:off x="7683354" y="3657600"/>
            <a:ext cx="1130787" cy="475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3" idx="5"/>
            <a:endCxn id="25" idx="0"/>
          </p:cNvCxnSpPr>
          <p:nvPr/>
        </p:nvCxnSpPr>
        <p:spPr>
          <a:xfrm>
            <a:off x="9029667" y="3657600"/>
            <a:ext cx="1182231" cy="475033"/>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711173" y="413215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6" idx="3"/>
            <a:endCxn id="46" idx="0"/>
          </p:cNvCxnSpPr>
          <p:nvPr/>
        </p:nvCxnSpPr>
        <p:spPr>
          <a:xfrm flipH="1">
            <a:off x="1252594" y="4392316"/>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5"/>
            <a:endCxn id="49" idx="0"/>
          </p:cNvCxnSpPr>
          <p:nvPr/>
        </p:nvCxnSpPr>
        <p:spPr>
          <a:xfrm>
            <a:off x="1971336" y="4392316"/>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39718" y="4159437"/>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530954" y="413263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0059498" y="413263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00194" y="4732528"/>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flipH="1">
            <a:off x="1011238" y="4992691"/>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69919" y="4992691"/>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257182" y="4739411"/>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flipH="1">
            <a:off x="2203473" y="4999574"/>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526907" y="4999574"/>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endCxn id="63" idx="0"/>
          </p:cNvCxnSpPr>
          <p:nvPr/>
        </p:nvCxnSpPr>
        <p:spPr>
          <a:xfrm flipH="1">
            <a:off x="3774834" y="4421778"/>
            <a:ext cx="504888"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66" idx="0"/>
          </p:cNvCxnSpPr>
          <p:nvPr/>
        </p:nvCxnSpPr>
        <p:spPr>
          <a:xfrm>
            <a:off x="4495248" y="4421778"/>
            <a:ext cx="436574"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3624106" y="4761990"/>
            <a:ext cx="301456"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flipH="1">
            <a:off x="3535151" y="5022153"/>
            <a:ext cx="142664"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890977" y="5022153"/>
            <a:ext cx="110762"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4781094" y="4768873"/>
            <a:ext cx="301456"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p:nvPr/>
        </p:nvCxnSpPr>
        <p:spPr>
          <a:xfrm flipH="1">
            <a:off x="4727385" y="5029036"/>
            <a:ext cx="10741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6" idx="5"/>
          </p:cNvCxnSpPr>
          <p:nvPr/>
        </p:nvCxnSpPr>
        <p:spPr>
          <a:xfrm>
            <a:off x="5038403" y="5029036"/>
            <a:ext cx="110762"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endCxn id="71" idx="0"/>
          </p:cNvCxnSpPr>
          <p:nvPr/>
        </p:nvCxnSpPr>
        <p:spPr>
          <a:xfrm flipH="1">
            <a:off x="7076483" y="4421778"/>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74" idx="0"/>
          </p:cNvCxnSpPr>
          <p:nvPr/>
        </p:nvCxnSpPr>
        <p:spPr>
          <a:xfrm>
            <a:off x="7795225" y="4421778"/>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6924083" y="4761990"/>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71" idx="3"/>
          </p:cNvCxnSpPr>
          <p:nvPr/>
        </p:nvCxnSpPr>
        <p:spPr>
          <a:xfrm flipH="1">
            <a:off x="6825565" y="5022153"/>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1" idx="5"/>
          </p:cNvCxnSpPr>
          <p:nvPr/>
        </p:nvCxnSpPr>
        <p:spPr>
          <a:xfrm>
            <a:off x="7184246" y="5022153"/>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8081071" y="4768873"/>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a:stCxn id="74" idx="3"/>
          </p:cNvCxnSpPr>
          <p:nvPr/>
        </p:nvCxnSpPr>
        <p:spPr>
          <a:xfrm flipH="1">
            <a:off x="8017800" y="5029036"/>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4" idx="5"/>
          </p:cNvCxnSpPr>
          <p:nvPr/>
        </p:nvCxnSpPr>
        <p:spPr>
          <a:xfrm>
            <a:off x="8341234" y="5029036"/>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79" idx="0"/>
          </p:cNvCxnSpPr>
          <p:nvPr/>
        </p:nvCxnSpPr>
        <p:spPr>
          <a:xfrm flipH="1">
            <a:off x="9614780" y="4433067"/>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endCxn id="82" idx="0"/>
          </p:cNvCxnSpPr>
          <p:nvPr/>
        </p:nvCxnSpPr>
        <p:spPr>
          <a:xfrm>
            <a:off x="10333522" y="4433067"/>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462380" y="4773279"/>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stCxn id="79" idx="3"/>
          </p:cNvCxnSpPr>
          <p:nvPr/>
        </p:nvCxnSpPr>
        <p:spPr>
          <a:xfrm flipH="1">
            <a:off x="9363862" y="5033442"/>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9" idx="5"/>
          </p:cNvCxnSpPr>
          <p:nvPr/>
        </p:nvCxnSpPr>
        <p:spPr>
          <a:xfrm>
            <a:off x="9722543" y="5033442"/>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0619368" y="4780162"/>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82" idx="3"/>
          </p:cNvCxnSpPr>
          <p:nvPr/>
        </p:nvCxnSpPr>
        <p:spPr>
          <a:xfrm flipH="1">
            <a:off x="10556097" y="5040325"/>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82" idx="5"/>
          </p:cNvCxnSpPr>
          <p:nvPr/>
        </p:nvCxnSpPr>
        <p:spPr>
          <a:xfrm>
            <a:off x="10879531" y="5040325"/>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1524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6" name="Oval 85"/>
          <p:cNvSpPr/>
          <p:nvPr/>
        </p:nvSpPr>
        <p:spPr>
          <a:xfrm>
            <a:off x="3810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8" name="Oval 87"/>
          <p:cNvSpPr/>
          <p:nvPr/>
        </p:nvSpPr>
        <p:spPr>
          <a:xfrm>
            <a:off x="6096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9" name="Oval 88"/>
          <p:cNvSpPr/>
          <p:nvPr/>
        </p:nvSpPr>
        <p:spPr>
          <a:xfrm>
            <a:off x="8382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Oval 89"/>
          <p:cNvSpPr/>
          <p:nvPr/>
        </p:nvSpPr>
        <p:spPr>
          <a:xfrm>
            <a:off x="10668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1" name="Oval 90"/>
          <p:cNvSpPr/>
          <p:nvPr/>
        </p:nvSpPr>
        <p:spPr>
          <a:xfrm>
            <a:off x="12954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2" name="Oval 91"/>
          <p:cNvSpPr/>
          <p:nvPr/>
        </p:nvSpPr>
        <p:spPr>
          <a:xfrm>
            <a:off x="15240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3" name="Oval 92"/>
          <p:cNvSpPr/>
          <p:nvPr/>
        </p:nvSpPr>
        <p:spPr>
          <a:xfrm>
            <a:off x="1752600"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4" name="Oval 93"/>
          <p:cNvSpPr/>
          <p:nvPr/>
        </p:nvSpPr>
        <p:spPr>
          <a:xfrm>
            <a:off x="19953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5" name="Oval 94"/>
          <p:cNvSpPr/>
          <p:nvPr/>
        </p:nvSpPr>
        <p:spPr>
          <a:xfrm>
            <a:off x="22239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6" name="Oval 95"/>
          <p:cNvSpPr/>
          <p:nvPr/>
        </p:nvSpPr>
        <p:spPr>
          <a:xfrm>
            <a:off x="24525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7" name="Oval 96"/>
          <p:cNvSpPr/>
          <p:nvPr/>
        </p:nvSpPr>
        <p:spPr>
          <a:xfrm>
            <a:off x="26811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8" name="Oval 97"/>
          <p:cNvSpPr/>
          <p:nvPr/>
        </p:nvSpPr>
        <p:spPr>
          <a:xfrm>
            <a:off x="29097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9" name="Oval 98"/>
          <p:cNvSpPr/>
          <p:nvPr/>
        </p:nvSpPr>
        <p:spPr>
          <a:xfrm>
            <a:off x="31383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0" name="Oval 99"/>
          <p:cNvSpPr/>
          <p:nvPr/>
        </p:nvSpPr>
        <p:spPr>
          <a:xfrm>
            <a:off x="33669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1" name="Oval 100"/>
          <p:cNvSpPr/>
          <p:nvPr/>
        </p:nvSpPr>
        <p:spPr>
          <a:xfrm>
            <a:off x="3595511"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0" name="Oval 109"/>
          <p:cNvSpPr/>
          <p:nvPr/>
        </p:nvSpPr>
        <p:spPr>
          <a:xfrm>
            <a:off x="38241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1" name="Oval 110"/>
          <p:cNvSpPr/>
          <p:nvPr/>
        </p:nvSpPr>
        <p:spPr>
          <a:xfrm>
            <a:off x="40527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2" name="Oval 111"/>
          <p:cNvSpPr/>
          <p:nvPr/>
        </p:nvSpPr>
        <p:spPr>
          <a:xfrm>
            <a:off x="42813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3" name="Oval 112"/>
          <p:cNvSpPr/>
          <p:nvPr/>
        </p:nvSpPr>
        <p:spPr>
          <a:xfrm>
            <a:off x="45099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4" name="Oval 113"/>
          <p:cNvSpPr/>
          <p:nvPr/>
        </p:nvSpPr>
        <p:spPr>
          <a:xfrm>
            <a:off x="47385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5" name="Oval 114"/>
          <p:cNvSpPr/>
          <p:nvPr/>
        </p:nvSpPr>
        <p:spPr>
          <a:xfrm>
            <a:off x="49671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6" name="Oval 115"/>
          <p:cNvSpPr/>
          <p:nvPr/>
        </p:nvSpPr>
        <p:spPr>
          <a:xfrm>
            <a:off x="51957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Oval 116"/>
          <p:cNvSpPr/>
          <p:nvPr/>
        </p:nvSpPr>
        <p:spPr>
          <a:xfrm>
            <a:off x="5424311"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8" name="Oval 117"/>
          <p:cNvSpPr/>
          <p:nvPr/>
        </p:nvSpPr>
        <p:spPr>
          <a:xfrm>
            <a:off x="56670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9" name="Oval 118"/>
          <p:cNvSpPr/>
          <p:nvPr/>
        </p:nvSpPr>
        <p:spPr>
          <a:xfrm>
            <a:off x="58956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0" name="Oval 119"/>
          <p:cNvSpPr/>
          <p:nvPr/>
        </p:nvSpPr>
        <p:spPr>
          <a:xfrm>
            <a:off x="61242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1" name="Oval 120"/>
          <p:cNvSpPr/>
          <p:nvPr/>
        </p:nvSpPr>
        <p:spPr>
          <a:xfrm>
            <a:off x="63528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2" name="Oval 121"/>
          <p:cNvSpPr/>
          <p:nvPr/>
        </p:nvSpPr>
        <p:spPr>
          <a:xfrm>
            <a:off x="65814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3" name="Oval 122"/>
          <p:cNvSpPr/>
          <p:nvPr/>
        </p:nvSpPr>
        <p:spPr>
          <a:xfrm>
            <a:off x="68100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4" name="Oval 123"/>
          <p:cNvSpPr/>
          <p:nvPr/>
        </p:nvSpPr>
        <p:spPr>
          <a:xfrm>
            <a:off x="70386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5" name="Oval 124"/>
          <p:cNvSpPr/>
          <p:nvPr/>
        </p:nvSpPr>
        <p:spPr>
          <a:xfrm>
            <a:off x="7267222"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7" name="Oval 126"/>
          <p:cNvSpPr/>
          <p:nvPr/>
        </p:nvSpPr>
        <p:spPr>
          <a:xfrm>
            <a:off x="7504289"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8" name="Oval 127"/>
          <p:cNvSpPr/>
          <p:nvPr/>
        </p:nvSpPr>
        <p:spPr>
          <a:xfrm>
            <a:off x="7732889"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Oval 128"/>
          <p:cNvSpPr/>
          <p:nvPr/>
        </p:nvSpPr>
        <p:spPr>
          <a:xfrm>
            <a:off x="7961489"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0" name="Oval 129"/>
          <p:cNvSpPr/>
          <p:nvPr/>
        </p:nvSpPr>
        <p:spPr>
          <a:xfrm>
            <a:off x="8190089" y="58102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1" name="Oval 130"/>
          <p:cNvSpPr/>
          <p:nvPr/>
        </p:nvSpPr>
        <p:spPr>
          <a:xfrm>
            <a:off x="84186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2" name="Oval 131"/>
          <p:cNvSpPr/>
          <p:nvPr/>
        </p:nvSpPr>
        <p:spPr>
          <a:xfrm>
            <a:off x="86472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3" name="Oval 132"/>
          <p:cNvSpPr/>
          <p:nvPr/>
        </p:nvSpPr>
        <p:spPr>
          <a:xfrm>
            <a:off x="88758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4" name="Oval 133"/>
          <p:cNvSpPr/>
          <p:nvPr/>
        </p:nvSpPr>
        <p:spPr>
          <a:xfrm>
            <a:off x="91044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5" name="Oval 134"/>
          <p:cNvSpPr/>
          <p:nvPr/>
        </p:nvSpPr>
        <p:spPr>
          <a:xfrm>
            <a:off x="93330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6" name="Oval 135"/>
          <p:cNvSpPr/>
          <p:nvPr/>
        </p:nvSpPr>
        <p:spPr>
          <a:xfrm>
            <a:off x="95616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7" name="Oval 136"/>
          <p:cNvSpPr/>
          <p:nvPr/>
        </p:nvSpPr>
        <p:spPr>
          <a:xfrm>
            <a:off x="97902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8" name="Oval 137"/>
          <p:cNvSpPr/>
          <p:nvPr/>
        </p:nvSpPr>
        <p:spPr>
          <a:xfrm>
            <a:off x="10018889"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9" name="Oval 138"/>
          <p:cNvSpPr/>
          <p:nvPr/>
        </p:nvSpPr>
        <p:spPr>
          <a:xfrm>
            <a:off x="102616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0" name="Oval 139"/>
          <p:cNvSpPr/>
          <p:nvPr/>
        </p:nvSpPr>
        <p:spPr>
          <a:xfrm>
            <a:off x="104902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1" name="Oval 140"/>
          <p:cNvSpPr/>
          <p:nvPr/>
        </p:nvSpPr>
        <p:spPr>
          <a:xfrm>
            <a:off x="107188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2" name="Oval 141"/>
          <p:cNvSpPr/>
          <p:nvPr/>
        </p:nvSpPr>
        <p:spPr>
          <a:xfrm>
            <a:off x="109474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3" name="Oval 142"/>
          <p:cNvSpPr/>
          <p:nvPr/>
        </p:nvSpPr>
        <p:spPr>
          <a:xfrm>
            <a:off x="111760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4" name="Oval 143"/>
          <p:cNvSpPr/>
          <p:nvPr/>
        </p:nvSpPr>
        <p:spPr>
          <a:xfrm>
            <a:off x="114046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5" name="Oval 144"/>
          <p:cNvSpPr/>
          <p:nvPr/>
        </p:nvSpPr>
        <p:spPr>
          <a:xfrm>
            <a:off x="116332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6" name="Oval 145"/>
          <p:cNvSpPr/>
          <p:nvPr/>
        </p:nvSpPr>
        <p:spPr>
          <a:xfrm>
            <a:off x="11861800" y="58069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8" name="Oval 147"/>
          <p:cNvSpPr/>
          <p:nvPr/>
        </p:nvSpPr>
        <p:spPr>
          <a:xfrm>
            <a:off x="818513" y="5341168"/>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9" name="Straight Connector 148"/>
          <p:cNvCxnSpPr/>
          <p:nvPr/>
        </p:nvCxnSpPr>
        <p:spPr>
          <a:xfrm flipH="1">
            <a:off x="767667" y="5489875"/>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972686" y="5489875"/>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1441735" y="5345104"/>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Connector 151"/>
          <p:cNvCxnSpPr/>
          <p:nvPr/>
        </p:nvCxnSpPr>
        <p:spPr>
          <a:xfrm flipH="1">
            <a:off x="1411035" y="549381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595907" y="549381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2009310" y="5358013"/>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5" name="Straight Connector 154"/>
          <p:cNvCxnSpPr/>
          <p:nvPr/>
        </p:nvCxnSpPr>
        <p:spPr>
          <a:xfrm flipH="1">
            <a:off x="1958463" y="5506720"/>
            <a:ext cx="81545"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2161850" y="5506720"/>
            <a:ext cx="63310"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2670632" y="5361946"/>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Connector 157"/>
          <p:cNvCxnSpPr/>
          <p:nvPr/>
        </p:nvCxnSpPr>
        <p:spPr>
          <a:xfrm flipH="1">
            <a:off x="2639934" y="5510653"/>
            <a:ext cx="6139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57" idx="5"/>
          </p:cNvCxnSpPr>
          <p:nvPr/>
        </p:nvCxnSpPr>
        <p:spPr>
          <a:xfrm>
            <a:off x="2817708" y="5510653"/>
            <a:ext cx="63310"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0" name="Oval 159"/>
          <p:cNvSpPr/>
          <p:nvPr/>
        </p:nvSpPr>
        <p:spPr>
          <a:xfrm>
            <a:off x="3360015" y="5358014"/>
            <a:ext cx="174221" cy="174222"/>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stCxn id="160" idx="3"/>
          </p:cNvCxnSpPr>
          <p:nvPr/>
        </p:nvCxnSpPr>
        <p:spPr>
          <a:xfrm flipH="1">
            <a:off x="3303703" y="5506721"/>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60" idx="5"/>
          </p:cNvCxnSpPr>
          <p:nvPr/>
        </p:nvCxnSpPr>
        <p:spPr>
          <a:xfrm>
            <a:off x="3508721" y="5506721"/>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4021337" y="5361945"/>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4" name="Straight Connector 163"/>
          <p:cNvCxnSpPr>
            <a:stCxn id="163" idx="3"/>
          </p:cNvCxnSpPr>
          <p:nvPr/>
        </p:nvCxnSpPr>
        <p:spPr>
          <a:xfrm flipH="1">
            <a:off x="3985171" y="551065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63" idx="5"/>
          </p:cNvCxnSpPr>
          <p:nvPr/>
        </p:nvCxnSpPr>
        <p:spPr>
          <a:xfrm>
            <a:off x="4170043" y="551065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6" name="Oval 165"/>
          <p:cNvSpPr/>
          <p:nvPr/>
        </p:nvSpPr>
        <p:spPr>
          <a:xfrm>
            <a:off x="4506079" y="5364463"/>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7" name="Straight Connector 166"/>
          <p:cNvCxnSpPr>
            <a:stCxn id="166" idx="3"/>
          </p:cNvCxnSpPr>
          <p:nvPr/>
        </p:nvCxnSpPr>
        <p:spPr>
          <a:xfrm flipH="1">
            <a:off x="4449768" y="5513169"/>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66" idx="5"/>
          </p:cNvCxnSpPr>
          <p:nvPr/>
        </p:nvCxnSpPr>
        <p:spPr>
          <a:xfrm>
            <a:off x="4654786" y="5513172"/>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9" name="Oval 168"/>
          <p:cNvSpPr/>
          <p:nvPr/>
        </p:nvSpPr>
        <p:spPr>
          <a:xfrm>
            <a:off x="5167402" y="5368401"/>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0" name="Straight Connector 169"/>
          <p:cNvCxnSpPr>
            <a:stCxn id="169" idx="3"/>
          </p:cNvCxnSpPr>
          <p:nvPr/>
        </p:nvCxnSpPr>
        <p:spPr>
          <a:xfrm flipH="1">
            <a:off x="5131231" y="5517106"/>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69" idx="5"/>
          </p:cNvCxnSpPr>
          <p:nvPr/>
        </p:nvCxnSpPr>
        <p:spPr>
          <a:xfrm>
            <a:off x="5316086" y="55171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6642148" y="5359158"/>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4" name="Straight Connector 173"/>
          <p:cNvCxnSpPr/>
          <p:nvPr/>
        </p:nvCxnSpPr>
        <p:spPr>
          <a:xfrm flipH="1">
            <a:off x="6591302" y="5507865"/>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6796321" y="5507865"/>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6" name="Oval 175"/>
          <p:cNvSpPr/>
          <p:nvPr/>
        </p:nvSpPr>
        <p:spPr>
          <a:xfrm>
            <a:off x="7265370" y="5363094"/>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7" name="Straight Connector 176"/>
          <p:cNvCxnSpPr/>
          <p:nvPr/>
        </p:nvCxnSpPr>
        <p:spPr>
          <a:xfrm flipH="1">
            <a:off x="7234670" y="55118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7419542" y="55118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9" name="Oval 178"/>
          <p:cNvSpPr/>
          <p:nvPr/>
        </p:nvSpPr>
        <p:spPr>
          <a:xfrm>
            <a:off x="7832945" y="5376003"/>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0" name="Straight Connector 179"/>
          <p:cNvCxnSpPr/>
          <p:nvPr/>
        </p:nvCxnSpPr>
        <p:spPr>
          <a:xfrm flipH="1">
            <a:off x="7782098" y="5524710"/>
            <a:ext cx="81545"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7985485" y="5524710"/>
            <a:ext cx="63310"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8494267" y="5379936"/>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Connector 182"/>
          <p:cNvCxnSpPr/>
          <p:nvPr/>
        </p:nvCxnSpPr>
        <p:spPr>
          <a:xfrm flipH="1">
            <a:off x="8463569" y="5528643"/>
            <a:ext cx="6139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a:stCxn id="182" idx="5"/>
          </p:cNvCxnSpPr>
          <p:nvPr/>
        </p:nvCxnSpPr>
        <p:spPr>
          <a:xfrm>
            <a:off x="8641343" y="5528643"/>
            <a:ext cx="63310"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5" name="Oval 184"/>
          <p:cNvSpPr/>
          <p:nvPr/>
        </p:nvSpPr>
        <p:spPr>
          <a:xfrm>
            <a:off x="9183650" y="5376004"/>
            <a:ext cx="174221" cy="174222"/>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p:cNvCxnSpPr>
            <a:stCxn id="185" idx="3"/>
          </p:cNvCxnSpPr>
          <p:nvPr/>
        </p:nvCxnSpPr>
        <p:spPr>
          <a:xfrm flipH="1">
            <a:off x="9127338" y="5524711"/>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a:stCxn id="185" idx="5"/>
          </p:cNvCxnSpPr>
          <p:nvPr/>
        </p:nvCxnSpPr>
        <p:spPr>
          <a:xfrm>
            <a:off x="9332356" y="5524711"/>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8" name="Oval 187"/>
          <p:cNvSpPr/>
          <p:nvPr/>
        </p:nvSpPr>
        <p:spPr>
          <a:xfrm>
            <a:off x="9844972" y="5379935"/>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9" name="Straight Connector 188"/>
          <p:cNvCxnSpPr>
            <a:stCxn id="188" idx="3"/>
          </p:cNvCxnSpPr>
          <p:nvPr/>
        </p:nvCxnSpPr>
        <p:spPr>
          <a:xfrm flipH="1">
            <a:off x="9808806" y="552864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a:stCxn id="188" idx="5"/>
          </p:cNvCxnSpPr>
          <p:nvPr/>
        </p:nvCxnSpPr>
        <p:spPr>
          <a:xfrm>
            <a:off x="9993678" y="552864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10425179" y="5382453"/>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p:cNvCxnSpPr>
            <a:stCxn id="191" idx="3"/>
          </p:cNvCxnSpPr>
          <p:nvPr/>
        </p:nvCxnSpPr>
        <p:spPr>
          <a:xfrm flipH="1">
            <a:off x="10368868" y="5531159"/>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a:stCxn id="191" idx="5"/>
          </p:cNvCxnSpPr>
          <p:nvPr/>
        </p:nvCxnSpPr>
        <p:spPr>
          <a:xfrm>
            <a:off x="10573886" y="5531162"/>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4" name="Oval 193"/>
          <p:cNvSpPr/>
          <p:nvPr/>
        </p:nvSpPr>
        <p:spPr>
          <a:xfrm>
            <a:off x="10991037" y="5386391"/>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5" name="Straight Connector 194"/>
          <p:cNvCxnSpPr>
            <a:stCxn id="194" idx="3"/>
          </p:cNvCxnSpPr>
          <p:nvPr/>
        </p:nvCxnSpPr>
        <p:spPr>
          <a:xfrm flipH="1">
            <a:off x="10954866" y="5535096"/>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a:stCxn id="194" idx="5"/>
          </p:cNvCxnSpPr>
          <p:nvPr/>
        </p:nvCxnSpPr>
        <p:spPr>
          <a:xfrm>
            <a:off x="11139721" y="553509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7" name="Right Brace 196"/>
          <p:cNvSpPr/>
          <p:nvPr/>
        </p:nvSpPr>
        <p:spPr>
          <a:xfrm rot="5400000">
            <a:off x="5900271" y="348128"/>
            <a:ext cx="391456" cy="11734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TextBox 197"/>
          <p:cNvSpPr txBox="1"/>
          <p:nvPr/>
        </p:nvSpPr>
        <p:spPr>
          <a:xfrm>
            <a:off x="5596183" y="6283682"/>
            <a:ext cx="1028461" cy="584775"/>
          </a:xfrm>
          <a:prstGeom prst="rect">
            <a:avLst/>
          </a:prstGeom>
          <a:noFill/>
        </p:spPr>
        <p:txBody>
          <a:bodyPr wrap="square" rtlCol="0">
            <a:spAutoFit/>
          </a:bodyPr>
          <a:lstStyle/>
          <a:p>
            <a:pPr algn="ctr"/>
            <a:r>
              <a:rPr lang="en-US" sz="3200" b="1" i="1" dirty="0"/>
              <a:t>n</a:t>
            </a:r>
            <a:r>
              <a:rPr lang="en-US" sz="3200" dirty="0"/>
              <a:t>!</a:t>
            </a:r>
          </a:p>
        </p:txBody>
      </p:sp>
    </p:spTree>
    <p:extLst>
      <p:ext uri="{BB962C8B-B14F-4D97-AF65-F5344CB8AC3E}">
        <p14:creationId xmlns:p14="http://schemas.microsoft.com/office/powerpoint/2010/main" val="335944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height</a:t>
            </a:r>
          </a:p>
        </p:txBody>
      </p:sp>
      <p:sp>
        <p:nvSpPr>
          <p:cNvPr id="3" name="Content Placeholder 2"/>
          <p:cNvSpPr>
            <a:spLocks noGrp="1"/>
          </p:cNvSpPr>
          <p:nvPr>
            <p:ph idx="1"/>
          </p:nvPr>
        </p:nvSpPr>
        <p:spPr>
          <a:xfrm>
            <a:off x="609600" y="1682682"/>
            <a:ext cx="10972800" cy="1136718"/>
          </a:xfrm>
        </p:spPr>
        <p:txBody>
          <a:bodyPr>
            <a:normAutofit fontScale="85000" lnSpcReduction="20000"/>
          </a:bodyPr>
          <a:lstStyle/>
          <a:p>
            <a:r>
              <a:rPr lang="en-US" dirty="0"/>
              <a:t>What is the smallest height the tree could have?</a:t>
            </a:r>
          </a:p>
          <a:p>
            <a:r>
              <a:rPr lang="en-US" dirty="0"/>
              <a:t>A perfectly balanced binary tree with </a:t>
            </a:r>
            <a:r>
              <a:rPr lang="en-US" b="1" i="1" dirty="0"/>
              <a:t>k</a:t>
            </a:r>
            <a:r>
              <a:rPr lang="en-US" dirty="0"/>
              <a:t> leaves will have a height of log</a:t>
            </a:r>
            <a:r>
              <a:rPr lang="en-US" baseline="-25000" dirty="0"/>
              <a:t>2</a:t>
            </a:r>
            <a:r>
              <a:rPr lang="en-US" dirty="0"/>
              <a:t>(</a:t>
            </a:r>
            <a:r>
              <a:rPr lang="en-US" b="1" i="1" dirty="0"/>
              <a:t>k</a:t>
            </a:r>
            <a:r>
              <a:rPr lang="en-US" dirty="0"/>
              <a:t>)</a:t>
            </a:r>
          </a:p>
          <a:p>
            <a:r>
              <a:rPr lang="en-US" dirty="0"/>
              <a:t>Since we have </a:t>
            </a:r>
            <a:r>
              <a:rPr lang="en-US" b="1" i="1" dirty="0"/>
              <a:t>n</a:t>
            </a:r>
            <a:r>
              <a:rPr lang="en-US" dirty="0"/>
              <a:t>! leaves, the smallest height will be log</a:t>
            </a:r>
            <a:r>
              <a:rPr lang="en-US" baseline="-25000" dirty="0"/>
              <a:t>2</a:t>
            </a:r>
            <a:r>
              <a:rPr lang="en-US" dirty="0"/>
              <a:t>(</a:t>
            </a:r>
            <a:r>
              <a:rPr lang="en-US" b="1" i="1" dirty="0"/>
              <a:t>n</a:t>
            </a:r>
            <a:r>
              <a:rPr lang="en-US" dirty="0"/>
              <a:t>!)</a:t>
            </a:r>
          </a:p>
        </p:txBody>
      </p:sp>
      <p:sp>
        <p:nvSpPr>
          <p:cNvPr id="4" name="Oval 3"/>
          <p:cNvSpPr/>
          <p:nvPr/>
        </p:nvSpPr>
        <p:spPr>
          <a:xfrm>
            <a:off x="5377765" y="2971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3"/>
            <a:endCxn id="10" idx="7"/>
          </p:cNvCxnSpPr>
          <p:nvPr/>
        </p:nvCxnSpPr>
        <p:spPr>
          <a:xfrm flipH="1">
            <a:off x="2889230" y="3231963"/>
            <a:ext cx="2533172" cy="317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 idx="5"/>
            <a:endCxn id="13" idx="1"/>
          </p:cNvCxnSpPr>
          <p:nvPr/>
        </p:nvCxnSpPr>
        <p:spPr>
          <a:xfrm>
            <a:off x="5637928" y="3231963"/>
            <a:ext cx="2795213" cy="362511"/>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629067" y="3505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10" idx="3"/>
            <a:endCxn id="16" idx="0"/>
          </p:cNvCxnSpPr>
          <p:nvPr/>
        </p:nvCxnSpPr>
        <p:spPr>
          <a:xfrm flipH="1">
            <a:off x="1482573" y="3765363"/>
            <a:ext cx="1191131" cy="519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0" idx="5"/>
            <a:endCxn id="19" idx="0"/>
          </p:cNvCxnSpPr>
          <p:nvPr/>
        </p:nvCxnSpPr>
        <p:spPr>
          <a:xfrm>
            <a:off x="2889230" y="3765363"/>
            <a:ext cx="1121888" cy="546474"/>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388504" y="3549837"/>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3"/>
            <a:endCxn id="22" idx="0"/>
          </p:cNvCxnSpPr>
          <p:nvPr/>
        </p:nvCxnSpPr>
        <p:spPr>
          <a:xfrm flipH="1">
            <a:off x="7302354" y="3810000"/>
            <a:ext cx="1130787" cy="475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3" idx="5"/>
            <a:endCxn id="25" idx="0"/>
          </p:cNvCxnSpPr>
          <p:nvPr/>
        </p:nvCxnSpPr>
        <p:spPr>
          <a:xfrm>
            <a:off x="8648667" y="3810000"/>
            <a:ext cx="1182231" cy="475033"/>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330173" y="428455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6" idx="3"/>
            <a:endCxn id="46" idx="0"/>
          </p:cNvCxnSpPr>
          <p:nvPr/>
        </p:nvCxnSpPr>
        <p:spPr>
          <a:xfrm flipH="1">
            <a:off x="871594" y="4544716"/>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5"/>
            <a:endCxn id="49" idx="0"/>
          </p:cNvCxnSpPr>
          <p:nvPr/>
        </p:nvCxnSpPr>
        <p:spPr>
          <a:xfrm>
            <a:off x="1590336" y="4544716"/>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858718" y="4311837"/>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149954" y="428503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678498" y="4285033"/>
            <a:ext cx="304800" cy="304800"/>
          </a:xfrm>
          <a:prstGeom prst="ellipse">
            <a:avLst/>
          </a:prstGeom>
          <a:solidFill>
            <a:schemeClr val="accent1">
              <a:alpha val="7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19194" y="4884928"/>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flipH="1">
            <a:off x="630238" y="5145091"/>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88919" y="5145091"/>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876182" y="4891811"/>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flipH="1">
            <a:off x="1822473" y="5151974"/>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145907" y="5151974"/>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endCxn id="63" idx="0"/>
          </p:cNvCxnSpPr>
          <p:nvPr/>
        </p:nvCxnSpPr>
        <p:spPr>
          <a:xfrm flipH="1">
            <a:off x="3393834" y="4574178"/>
            <a:ext cx="504888"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66" idx="0"/>
          </p:cNvCxnSpPr>
          <p:nvPr/>
        </p:nvCxnSpPr>
        <p:spPr>
          <a:xfrm>
            <a:off x="4114248" y="4574178"/>
            <a:ext cx="436574"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3243106" y="4914390"/>
            <a:ext cx="301456"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flipH="1">
            <a:off x="3154151" y="5174553"/>
            <a:ext cx="142664"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509977" y="5174553"/>
            <a:ext cx="110762"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4400094" y="4921273"/>
            <a:ext cx="301456"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p:nvPr/>
        </p:nvCxnSpPr>
        <p:spPr>
          <a:xfrm flipH="1">
            <a:off x="4346385" y="5181436"/>
            <a:ext cx="10741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6" idx="5"/>
          </p:cNvCxnSpPr>
          <p:nvPr/>
        </p:nvCxnSpPr>
        <p:spPr>
          <a:xfrm>
            <a:off x="4657403" y="5181436"/>
            <a:ext cx="110762"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endCxn id="71" idx="0"/>
          </p:cNvCxnSpPr>
          <p:nvPr/>
        </p:nvCxnSpPr>
        <p:spPr>
          <a:xfrm flipH="1">
            <a:off x="6695483" y="4574178"/>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74" idx="0"/>
          </p:cNvCxnSpPr>
          <p:nvPr/>
        </p:nvCxnSpPr>
        <p:spPr>
          <a:xfrm>
            <a:off x="7414225" y="4574178"/>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6543083" y="4914390"/>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71" idx="3"/>
          </p:cNvCxnSpPr>
          <p:nvPr/>
        </p:nvCxnSpPr>
        <p:spPr>
          <a:xfrm flipH="1">
            <a:off x="6444565" y="5174553"/>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1" idx="5"/>
          </p:cNvCxnSpPr>
          <p:nvPr/>
        </p:nvCxnSpPr>
        <p:spPr>
          <a:xfrm>
            <a:off x="6803246" y="5174553"/>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7700071" y="4921273"/>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a:stCxn id="74" idx="3"/>
          </p:cNvCxnSpPr>
          <p:nvPr/>
        </p:nvCxnSpPr>
        <p:spPr>
          <a:xfrm flipH="1">
            <a:off x="7636800" y="5181436"/>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4" idx="5"/>
          </p:cNvCxnSpPr>
          <p:nvPr/>
        </p:nvCxnSpPr>
        <p:spPr>
          <a:xfrm>
            <a:off x="7960234" y="5181436"/>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79" idx="0"/>
          </p:cNvCxnSpPr>
          <p:nvPr/>
        </p:nvCxnSpPr>
        <p:spPr>
          <a:xfrm flipH="1">
            <a:off x="9233780" y="4585467"/>
            <a:ext cx="503216" cy="340212"/>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endCxn id="82" idx="0"/>
          </p:cNvCxnSpPr>
          <p:nvPr/>
        </p:nvCxnSpPr>
        <p:spPr>
          <a:xfrm>
            <a:off x="9952522" y="4585467"/>
            <a:ext cx="438246" cy="347095"/>
          </a:xfrm>
          <a:prstGeom prst="line">
            <a:avLst/>
          </a:prstGeom>
          <a:ln>
            <a:solidFill>
              <a:schemeClr val="accent1">
                <a:shade val="50000"/>
                <a:alpha val="75000"/>
              </a:schemeClr>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081380" y="4925679"/>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stCxn id="79" idx="3"/>
          </p:cNvCxnSpPr>
          <p:nvPr/>
        </p:nvCxnSpPr>
        <p:spPr>
          <a:xfrm flipH="1">
            <a:off x="8982862" y="5185842"/>
            <a:ext cx="143155" cy="319330"/>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9" idx="5"/>
          </p:cNvCxnSpPr>
          <p:nvPr/>
        </p:nvCxnSpPr>
        <p:spPr>
          <a:xfrm>
            <a:off x="9341543" y="5185842"/>
            <a:ext cx="107908" cy="346134"/>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0238368" y="4932562"/>
            <a:ext cx="304800" cy="304800"/>
          </a:xfrm>
          <a:prstGeom prst="ellipse">
            <a:avLst/>
          </a:prstGeom>
          <a:solidFill>
            <a:schemeClr val="accent1">
              <a:alpha val="50000"/>
            </a:schemeClr>
          </a:solidFill>
          <a:ln>
            <a:solidFill>
              <a:schemeClr val="accent1">
                <a:shade val="95000"/>
                <a:satMod val="10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82" idx="3"/>
          </p:cNvCxnSpPr>
          <p:nvPr/>
        </p:nvCxnSpPr>
        <p:spPr>
          <a:xfrm flipH="1">
            <a:off x="10175097" y="5192725"/>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82" idx="5"/>
          </p:cNvCxnSpPr>
          <p:nvPr/>
        </p:nvCxnSpPr>
        <p:spPr>
          <a:xfrm>
            <a:off x="10498531" y="5192725"/>
            <a:ext cx="107908" cy="322633"/>
          </a:xfrm>
          <a:prstGeom prst="line">
            <a:avLst/>
          </a:prstGeom>
          <a:ln>
            <a:solidFill>
              <a:schemeClr val="accent1">
                <a:shade val="95000"/>
                <a:satMod val="105000"/>
                <a:alpha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286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9" name="Oval 88"/>
          <p:cNvSpPr/>
          <p:nvPr/>
        </p:nvSpPr>
        <p:spPr>
          <a:xfrm>
            <a:off x="4572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Oval 89"/>
          <p:cNvSpPr/>
          <p:nvPr/>
        </p:nvSpPr>
        <p:spPr>
          <a:xfrm>
            <a:off x="6858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1" name="Oval 90"/>
          <p:cNvSpPr/>
          <p:nvPr/>
        </p:nvSpPr>
        <p:spPr>
          <a:xfrm>
            <a:off x="9144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2" name="Oval 91"/>
          <p:cNvSpPr/>
          <p:nvPr/>
        </p:nvSpPr>
        <p:spPr>
          <a:xfrm>
            <a:off x="11430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3" name="Oval 92"/>
          <p:cNvSpPr/>
          <p:nvPr/>
        </p:nvSpPr>
        <p:spPr>
          <a:xfrm>
            <a:off x="1371600"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4" name="Oval 93"/>
          <p:cNvSpPr/>
          <p:nvPr/>
        </p:nvSpPr>
        <p:spPr>
          <a:xfrm>
            <a:off x="16143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5" name="Oval 94"/>
          <p:cNvSpPr/>
          <p:nvPr/>
        </p:nvSpPr>
        <p:spPr>
          <a:xfrm>
            <a:off x="18429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6" name="Oval 95"/>
          <p:cNvSpPr/>
          <p:nvPr/>
        </p:nvSpPr>
        <p:spPr>
          <a:xfrm>
            <a:off x="20715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7" name="Oval 96"/>
          <p:cNvSpPr/>
          <p:nvPr/>
        </p:nvSpPr>
        <p:spPr>
          <a:xfrm>
            <a:off x="23001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8" name="Oval 97"/>
          <p:cNvSpPr/>
          <p:nvPr/>
        </p:nvSpPr>
        <p:spPr>
          <a:xfrm>
            <a:off x="25287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9" name="Oval 98"/>
          <p:cNvSpPr/>
          <p:nvPr/>
        </p:nvSpPr>
        <p:spPr>
          <a:xfrm>
            <a:off x="27573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0" name="Oval 99"/>
          <p:cNvSpPr/>
          <p:nvPr/>
        </p:nvSpPr>
        <p:spPr>
          <a:xfrm>
            <a:off x="29859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1" name="Oval 100"/>
          <p:cNvSpPr/>
          <p:nvPr/>
        </p:nvSpPr>
        <p:spPr>
          <a:xfrm>
            <a:off x="3214511"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0" name="Oval 109"/>
          <p:cNvSpPr/>
          <p:nvPr/>
        </p:nvSpPr>
        <p:spPr>
          <a:xfrm>
            <a:off x="34431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1" name="Oval 110"/>
          <p:cNvSpPr/>
          <p:nvPr/>
        </p:nvSpPr>
        <p:spPr>
          <a:xfrm>
            <a:off x="36717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2" name="Oval 111"/>
          <p:cNvSpPr/>
          <p:nvPr/>
        </p:nvSpPr>
        <p:spPr>
          <a:xfrm>
            <a:off x="39003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3" name="Oval 112"/>
          <p:cNvSpPr/>
          <p:nvPr/>
        </p:nvSpPr>
        <p:spPr>
          <a:xfrm>
            <a:off x="41289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4" name="Oval 113"/>
          <p:cNvSpPr/>
          <p:nvPr/>
        </p:nvSpPr>
        <p:spPr>
          <a:xfrm>
            <a:off x="43575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5" name="Oval 114"/>
          <p:cNvSpPr/>
          <p:nvPr/>
        </p:nvSpPr>
        <p:spPr>
          <a:xfrm>
            <a:off x="45861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6" name="Oval 115"/>
          <p:cNvSpPr/>
          <p:nvPr/>
        </p:nvSpPr>
        <p:spPr>
          <a:xfrm>
            <a:off x="48147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Oval 116"/>
          <p:cNvSpPr/>
          <p:nvPr/>
        </p:nvSpPr>
        <p:spPr>
          <a:xfrm>
            <a:off x="5043311"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8" name="Oval 117"/>
          <p:cNvSpPr/>
          <p:nvPr/>
        </p:nvSpPr>
        <p:spPr>
          <a:xfrm>
            <a:off x="52860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9" name="Oval 118"/>
          <p:cNvSpPr/>
          <p:nvPr/>
        </p:nvSpPr>
        <p:spPr>
          <a:xfrm>
            <a:off x="55146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0" name="Oval 119"/>
          <p:cNvSpPr/>
          <p:nvPr/>
        </p:nvSpPr>
        <p:spPr>
          <a:xfrm>
            <a:off x="57432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1" name="Oval 120"/>
          <p:cNvSpPr/>
          <p:nvPr/>
        </p:nvSpPr>
        <p:spPr>
          <a:xfrm>
            <a:off x="59718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2" name="Oval 121"/>
          <p:cNvSpPr/>
          <p:nvPr/>
        </p:nvSpPr>
        <p:spPr>
          <a:xfrm>
            <a:off x="62004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3" name="Oval 122"/>
          <p:cNvSpPr/>
          <p:nvPr/>
        </p:nvSpPr>
        <p:spPr>
          <a:xfrm>
            <a:off x="64290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4" name="Oval 123"/>
          <p:cNvSpPr/>
          <p:nvPr/>
        </p:nvSpPr>
        <p:spPr>
          <a:xfrm>
            <a:off x="66576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5" name="Oval 124"/>
          <p:cNvSpPr/>
          <p:nvPr/>
        </p:nvSpPr>
        <p:spPr>
          <a:xfrm>
            <a:off x="6886222"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7" name="Oval 126"/>
          <p:cNvSpPr/>
          <p:nvPr/>
        </p:nvSpPr>
        <p:spPr>
          <a:xfrm>
            <a:off x="7123289"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8" name="Oval 127"/>
          <p:cNvSpPr/>
          <p:nvPr/>
        </p:nvSpPr>
        <p:spPr>
          <a:xfrm>
            <a:off x="7351889"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Oval 128"/>
          <p:cNvSpPr/>
          <p:nvPr/>
        </p:nvSpPr>
        <p:spPr>
          <a:xfrm>
            <a:off x="7580489"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0" name="Oval 129"/>
          <p:cNvSpPr/>
          <p:nvPr/>
        </p:nvSpPr>
        <p:spPr>
          <a:xfrm>
            <a:off x="7809089" y="5962605"/>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1" name="Oval 130"/>
          <p:cNvSpPr/>
          <p:nvPr/>
        </p:nvSpPr>
        <p:spPr>
          <a:xfrm>
            <a:off x="80376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2" name="Oval 131"/>
          <p:cNvSpPr/>
          <p:nvPr/>
        </p:nvSpPr>
        <p:spPr>
          <a:xfrm>
            <a:off x="82662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3" name="Oval 132"/>
          <p:cNvSpPr/>
          <p:nvPr/>
        </p:nvSpPr>
        <p:spPr>
          <a:xfrm>
            <a:off x="84948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4" name="Oval 133"/>
          <p:cNvSpPr/>
          <p:nvPr/>
        </p:nvSpPr>
        <p:spPr>
          <a:xfrm>
            <a:off x="87234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5" name="Oval 134"/>
          <p:cNvSpPr/>
          <p:nvPr/>
        </p:nvSpPr>
        <p:spPr>
          <a:xfrm>
            <a:off x="89520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6" name="Oval 135"/>
          <p:cNvSpPr/>
          <p:nvPr/>
        </p:nvSpPr>
        <p:spPr>
          <a:xfrm>
            <a:off x="91806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7" name="Oval 136"/>
          <p:cNvSpPr/>
          <p:nvPr/>
        </p:nvSpPr>
        <p:spPr>
          <a:xfrm>
            <a:off x="94092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8" name="Oval 137"/>
          <p:cNvSpPr/>
          <p:nvPr/>
        </p:nvSpPr>
        <p:spPr>
          <a:xfrm>
            <a:off x="9637889"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9" name="Oval 138"/>
          <p:cNvSpPr/>
          <p:nvPr/>
        </p:nvSpPr>
        <p:spPr>
          <a:xfrm>
            <a:off x="98806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0" name="Oval 139"/>
          <p:cNvSpPr/>
          <p:nvPr/>
        </p:nvSpPr>
        <p:spPr>
          <a:xfrm>
            <a:off x="101092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1" name="Oval 140"/>
          <p:cNvSpPr/>
          <p:nvPr/>
        </p:nvSpPr>
        <p:spPr>
          <a:xfrm>
            <a:off x="103378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2" name="Oval 141"/>
          <p:cNvSpPr/>
          <p:nvPr/>
        </p:nvSpPr>
        <p:spPr>
          <a:xfrm>
            <a:off x="105664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3" name="Oval 142"/>
          <p:cNvSpPr/>
          <p:nvPr/>
        </p:nvSpPr>
        <p:spPr>
          <a:xfrm>
            <a:off x="107950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4" name="Oval 143"/>
          <p:cNvSpPr/>
          <p:nvPr/>
        </p:nvSpPr>
        <p:spPr>
          <a:xfrm>
            <a:off x="11023600" y="5959378"/>
            <a:ext cx="152400" cy="15240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8" name="Oval 147"/>
          <p:cNvSpPr/>
          <p:nvPr/>
        </p:nvSpPr>
        <p:spPr>
          <a:xfrm>
            <a:off x="437513" y="5493568"/>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9" name="Straight Connector 148"/>
          <p:cNvCxnSpPr/>
          <p:nvPr/>
        </p:nvCxnSpPr>
        <p:spPr>
          <a:xfrm flipH="1">
            <a:off x="386667" y="5642275"/>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591686" y="5642275"/>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1060735" y="5497504"/>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Connector 151"/>
          <p:cNvCxnSpPr/>
          <p:nvPr/>
        </p:nvCxnSpPr>
        <p:spPr>
          <a:xfrm flipH="1">
            <a:off x="1030035" y="564621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214907" y="564621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1628310" y="5510413"/>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5" name="Straight Connector 154"/>
          <p:cNvCxnSpPr/>
          <p:nvPr/>
        </p:nvCxnSpPr>
        <p:spPr>
          <a:xfrm flipH="1">
            <a:off x="1577463" y="5659120"/>
            <a:ext cx="81545"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1780850" y="5659120"/>
            <a:ext cx="63310"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2289632" y="5514346"/>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Connector 157"/>
          <p:cNvCxnSpPr/>
          <p:nvPr/>
        </p:nvCxnSpPr>
        <p:spPr>
          <a:xfrm flipH="1">
            <a:off x="2258934" y="5663053"/>
            <a:ext cx="6139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57" idx="5"/>
          </p:cNvCxnSpPr>
          <p:nvPr/>
        </p:nvCxnSpPr>
        <p:spPr>
          <a:xfrm>
            <a:off x="2436708" y="5663053"/>
            <a:ext cx="63310"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0" name="Oval 159"/>
          <p:cNvSpPr/>
          <p:nvPr/>
        </p:nvSpPr>
        <p:spPr>
          <a:xfrm>
            <a:off x="2979015" y="5510414"/>
            <a:ext cx="174221" cy="174222"/>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stCxn id="160" idx="3"/>
          </p:cNvCxnSpPr>
          <p:nvPr/>
        </p:nvCxnSpPr>
        <p:spPr>
          <a:xfrm flipH="1">
            <a:off x="2922703" y="5659121"/>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60" idx="5"/>
          </p:cNvCxnSpPr>
          <p:nvPr/>
        </p:nvCxnSpPr>
        <p:spPr>
          <a:xfrm>
            <a:off x="3127721" y="5659121"/>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3640337" y="5514345"/>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4" name="Straight Connector 163"/>
          <p:cNvCxnSpPr>
            <a:stCxn id="163" idx="3"/>
          </p:cNvCxnSpPr>
          <p:nvPr/>
        </p:nvCxnSpPr>
        <p:spPr>
          <a:xfrm flipH="1">
            <a:off x="3604171" y="566305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63" idx="5"/>
          </p:cNvCxnSpPr>
          <p:nvPr/>
        </p:nvCxnSpPr>
        <p:spPr>
          <a:xfrm>
            <a:off x="3789043" y="566305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6" name="Oval 165"/>
          <p:cNvSpPr/>
          <p:nvPr/>
        </p:nvSpPr>
        <p:spPr>
          <a:xfrm>
            <a:off x="4125079" y="5516863"/>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7" name="Straight Connector 166"/>
          <p:cNvCxnSpPr>
            <a:stCxn id="166" idx="3"/>
          </p:cNvCxnSpPr>
          <p:nvPr/>
        </p:nvCxnSpPr>
        <p:spPr>
          <a:xfrm flipH="1">
            <a:off x="4068768" y="5665569"/>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66" idx="5"/>
          </p:cNvCxnSpPr>
          <p:nvPr/>
        </p:nvCxnSpPr>
        <p:spPr>
          <a:xfrm>
            <a:off x="4273786" y="5665572"/>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9" name="Oval 168"/>
          <p:cNvSpPr/>
          <p:nvPr/>
        </p:nvSpPr>
        <p:spPr>
          <a:xfrm>
            <a:off x="4786402" y="5520801"/>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0" name="Straight Connector 169"/>
          <p:cNvCxnSpPr>
            <a:stCxn id="169" idx="3"/>
          </p:cNvCxnSpPr>
          <p:nvPr/>
        </p:nvCxnSpPr>
        <p:spPr>
          <a:xfrm flipH="1">
            <a:off x="4750231" y="5669506"/>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69" idx="5"/>
          </p:cNvCxnSpPr>
          <p:nvPr/>
        </p:nvCxnSpPr>
        <p:spPr>
          <a:xfrm>
            <a:off x="4935086" y="56695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6261148" y="5511558"/>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4" name="Straight Connector 173"/>
          <p:cNvCxnSpPr/>
          <p:nvPr/>
        </p:nvCxnSpPr>
        <p:spPr>
          <a:xfrm flipH="1">
            <a:off x="6210302" y="5660265"/>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6415321" y="5660265"/>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6" name="Oval 175"/>
          <p:cNvSpPr/>
          <p:nvPr/>
        </p:nvSpPr>
        <p:spPr>
          <a:xfrm>
            <a:off x="6884370" y="5515494"/>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7" name="Straight Connector 176"/>
          <p:cNvCxnSpPr/>
          <p:nvPr/>
        </p:nvCxnSpPr>
        <p:spPr>
          <a:xfrm flipH="1">
            <a:off x="6853670" y="56642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7038542" y="566420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9" name="Oval 178"/>
          <p:cNvSpPr/>
          <p:nvPr/>
        </p:nvSpPr>
        <p:spPr>
          <a:xfrm>
            <a:off x="7451945" y="5528403"/>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0" name="Straight Connector 179"/>
          <p:cNvCxnSpPr/>
          <p:nvPr/>
        </p:nvCxnSpPr>
        <p:spPr>
          <a:xfrm flipH="1">
            <a:off x="7401098" y="5677110"/>
            <a:ext cx="81545"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7604485" y="5677110"/>
            <a:ext cx="63310"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2" name="Oval 181"/>
          <p:cNvSpPr/>
          <p:nvPr/>
        </p:nvSpPr>
        <p:spPr>
          <a:xfrm>
            <a:off x="8113267" y="5532336"/>
            <a:ext cx="172309"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Straight Connector 182"/>
          <p:cNvCxnSpPr/>
          <p:nvPr/>
        </p:nvCxnSpPr>
        <p:spPr>
          <a:xfrm flipH="1">
            <a:off x="8082569" y="5681043"/>
            <a:ext cx="6139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a:stCxn id="182" idx="5"/>
          </p:cNvCxnSpPr>
          <p:nvPr/>
        </p:nvCxnSpPr>
        <p:spPr>
          <a:xfrm>
            <a:off x="8260343" y="5681043"/>
            <a:ext cx="63310"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5" name="Oval 184"/>
          <p:cNvSpPr/>
          <p:nvPr/>
        </p:nvSpPr>
        <p:spPr>
          <a:xfrm>
            <a:off x="8802650" y="5528404"/>
            <a:ext cx="174221" cy="174222"/>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p:cNvCxnSpPr>
            <a:stCxn id="185" idx="3"/>
          </p:cNvCxnSpPr>
          <p:nvPr/>
        </p:nvCxnSpPr>
        <p:spPr>
          <a:xfrm flipH="1">
            <a:off x="8746338" y="5677111"/>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a:stCxn id="185" idx="5"/>
          </p:cNvCxnSpPr>
          <p:nvPr/>
        </p:nvCxnSpPr>
        <p:spPr>
          <a:xfrm>
            <a:off x="8951356" y="5677111"/>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88" name="Oval 187"/>
          <p:cNvSpPr/>
          <p:nvPr/>
        </p:nvSpPr>
        <p:spPr>
          <a:xfrm>
            <a:off x="9463972" y="5532335"/>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9" name="Straight Connector 188"/>
          <p:cNvCxnSpPr>
            <a:stCxn id="188" idx="3"/>
          </p:cNvCxnSpPr>
          <p:nvPr/>
        </p:nvCxnSpPr>
        <p:spPr>
          <a:xfrm flipH="1">
            <a:off x="9427806" y="568104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a:stCxn id="188" idx="5"/>
          </p:cNvCxnSpPr>
          <p:nvPr/>
        </p:nvCxnSpPr>
        <p:spPr>
          <a:xfrm>
            <a:off x="9612678" y="5681043"/>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10044179" y="5534853"/>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p:cNvCxnSpPr>
            <a:stCxn id="191" idx="3"/>
          </p:cNvCxnSpPr>
          <p:nvPr/>
        </p:nvCxnSpPr>
        <p:spPr>
          <a:xfrm flipH="1">
            <a:off x="9987868" y="5683559"/>
            <a:ext cx="81826" cy="182526"/>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a:stCxn id="191" idx="5"/>
          </p:cNvCxnSpPr>
          <p:nvPr/>
        </p:nvCxnSpPr>
        <p:spPr>
          <a:xfrm>
            <a:off x="10192886" y="5683562"/>
            <a:ext cx="61679" cy="197847"/>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4" name="Oval 193"/>
          <p:cNvSpPr/>
          <p:nvPr/>
        </p:nvSpPr>
        <p:spPr>
          <a:xfrm>
            <a:off x="10610037" y="5538791"/>
            <a:ext cx="174221" cy="174221"/>
          </a:xfrm>
          <a:prstGeom prst="ellipse">
            <a:avLst/>
          </a:prstGeom>
          <a:solidFill>
            <a:schemeClr val="accent1">
              <a:alpha val="25000"/>
            </a:schemeClr>
          </a:solidFill>
          <a:ln>
            <a:solidFill>
              <a:schemeClr val="accent1">
                <a:shade val="95000"/>
                <a:satMod val="10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5" name="Straight Connector 194"/>
          <p:cNvCxnSpPr>
            <a:stCxn id="194" idx="3"/>
          </p:cNvCxnSpPr>
          <p:nvPr/>
        </p:nvCxnSpPr>
        <p:spPr>
          <a:xfrm flipH="1">
            <a:off x="10573866" y="5687496"/>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a:stCxn id="194" idx="5"/>
          </p:cNvCxnSpPr>
          <p:nvPr/>
        </p:nvCxnSpPr>
        <p:spPr>
          <a:xfrm>
            <a:off x="10758721" y="5687491"/>
            <a:ext cx="61679" cy="184414"/>
          </a:xfrm>
          <a:prstGeom prst="line">
            <a:avLst/>
          </a:prstGeom>
          <a:ln>
            <a:solidFill>
              <a:schemeClr val="accent1">
                <a:shade val="95000"/>
                <a:satMod val="105000"/>
                <a:alpha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8" name="TextBox 197"/>
          <p:cNvSpPr txBox="1"/>
          <p:nvPr/>
        </p:nvSpPr>
        <p:spPr>
          <a:xfrm>
            <a:off x="5367583" y="6197025"/>
            <a:ext cx="1028461" cy="584775"/>
          </a:xfrm>
          <a:prstGeom prst="rect">
            <a:avLst/>
          </a:prstGeom>
          <a:noFill/>
        </p:spPr>
        <p:txBody>
          <a:bodyPr wrap="square" rtlCol="0">
            <a:spAutoFit/>
          </a:bodyPr>
          <a:lstStyle/>
          <a:p>
            <a:pPr algn="ctr"/>
            <a:r>
              <a:rPr lang="en-US" sz="3200" b="1" i="1" dirty="0"/>
              <a:t>n</a:t>
            </a:r>
            <a:r>
              <a:rPr lang="en-US" sz="3200" dirty="0"/>
              <a:t>!</a:t>
            </a:r>
          </a:p>
        </p:txBody>
      </p:sp>
      <p:grpSp>
        <p:nvGrpSpPr>
          <p:cNvPr id="8" name="Group 7"/>
          <p:cNvGrpSpPr/>
          <p:nvPr/>
        </p:nvGrpSpPr>
        <p:grpSpPr>
          <a:xfrm>
            <a:off x="10416162" y="2971800"/>
            <a:ext cx="1547238" cy="3100526"/>
            <a:chOff x="10416162" y="2971800"/>
            <a:chExt cx="1547238" cy="3100526"/>
          </a:xfrm>
        </p:grpSpPr>
        <p:sp>
          <p:nvSpPr>
            <p:cNvPr id="5" name="Right Brace 4"/>
            <p:cNvSpPr/>
            <p:nvPr/>
          </p:nvSpPr>
          <p:spPr>
            <a:xfrm>
              <a:off x="11506200" y="2971800"/>
              <a:ext cx="457200" cy="3100526"/>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TextBox 171"/>
            <p:cNvSpPr txBox="1"/>
            <p:nvPr/>
          </p:nvSpPr>
          <p:spPr>
            <a:xfrm>
              <a:off x="10416162" y="4209580"/>
              <a:ext cx="1394838" cy="584775"/>
            </a:xfrm>
            <a:prstGeom prst="rect">
              <a:avLst/>
            </a:prstGeom>
            <a:noFill/>
          </p:spPr>
          <p:txBody>
            <a:bodyPr wrap="square" rtlCol="0">
              <a:spAutoFit/>
            </a:bodyPr>
            <a:lstStyle/>
            <a:p>
              <a:pPr algn="ctr"/>
              <a:r>
                <a:rPr lang="en-US" sz="3200" dirty="0"/>
                <a:t>log(</a:t>
              </a:r>
              <a:r>
                <a:rPr lang="en-US" sz="3200" b="1" i="1" dirty="0"/>
                <a:t>n</a:t>
              </a:r>
              <a:r>
                <a:rPr lang="en-US" sz="3200" dirty="0"/>
                <a:t>!)</a:t>
              </a:r>
            </a:p>
          </p:txBody>
        </p:sp>
      </p:grpSp>
    </p:spTree>
    <p:extLst>
      <p:ext uri="{BB962C8B-B14F-4D97-AF65-F5344CB8AC3E}">
        <p14:creationId xmlns:p14="http://schemas.microsoft.com/office/powerpoint/2010/main" val="296442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2455</TotalTime>
  <Words>1861</Words>
  <Application>Microsoft Office PowerPoint</Application>
  <PresentationFormat>Widescreen</PresentationFormat>
  <Paragraphs>516</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Calibri</vt:lpstr>
      <vt:lpstr>Cambria Math</vt:lpstr>
      <vt:lpstr>Corbel</vt:lpstr>
      <vt:lpstr>Courier New</vt:lpstr>
      <vt:lpstr>Wingdings</vt:lpstr>
      <vt:lpstr>Wingdings 2</vt:lpstr>
      <vt:lpstr>Wingdings 3</vt:lpstr>
      <vt:lpstr>Module</vt:lpstr>
      <vt:lpstr>COMP 2100</vt:lpstr>
      <vt:lpstr>Last time</vt:lpstr>
      <vt:lpstr>Questions?</vt:lpstr>
      <vt:lpstr>Project 4</vt:lpstr>
      <vt:lpstr>Assignment 7</vt:lpstr>
      <vt:lpstr>Lower Bound on Sorting</vt:lpstr>
      <vt:lpstr>The fastest sort</vt:lpstr>
      <vt:lpstr>A different kind of tree</vt:lpstr>
      <vt:lpstr>Tree height</vt:lpstr>
      <vt:lpstr>Comparison-based sorts</vt:lpstr>
      <vt:lpstr>Counting Sort</vt:lpstr>
      <vt:lpstr>Counting sort justification</vt:lpstr>
      <vt:lpstr>Counting sort paradigm</vt:lpstr>
      <vt:lpstr>Counting sort algorithm</vt:lpstr>
      <vt:lpstr>Counting sort example</vt:lpstr>
      <vt:lpstr>Counting sort implementation</vt:lpstr>
      <vt:lpstr>How long does it take?</vt:lpstr>
      <vt:lpstr>Radix Sort</vt:lpstr>
      <vt:lpstr>Radix sort</vt:lpstr>
      <vt:lpstr>Intuition</vt:lpstr>
      <vt:lpstr>Radix sort</vt:lpstr>
      <vt:lpstr>Radix sort</vt:lpstr>
      <vt:lpstr>Radix sort algorithm</vt:lpstr>
      <vt:lpstr>Radix sort example (ones place)</vt:lpstr>
      <vt:lpstr>Radix sort example (tens place)</vt:lpstr>
      <vt:lpstr>Radix sort example (hundreds place)</vt:lpstr>
      <vt:lpstr>Radix sort implementation</vt:lpstr>
      <vt:lpstr>Heaps</vt:lpstr>
      <vt:lpstr>Heaps</vt:lpstr>
      <vt:lpstr>Heap example</vt:lpstr>
      <vt:lpstr>How do you know where to add?</vt:lpstr>
      <vt:lpstr>New node</vt:lpstr>
      <vt:lpstr>Add 15</vt:lpstr>
      <vt:lpstr>After an add, bubble up</vt:lpstr>
      <vt:lpstr>Only the root can be deleted</vt:lpstr>
      <vt:lpstr>Replace it with the "last" node</vt:lpstr>
      <vt:lpstr>Then, bubble down</vt:lpstr>
      <vt:lpstr>Operations</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354</cp:revision>
  <dcterms:created xsi:type="dcterms:W3CDTF">2009-08-24T20:26:10Z</dcterms:created>
  <dcterms:modified xsi:type="dcterms:W3CDTF">2024-11-15T16:15:27Z</dcterms:modified>
</cp:coreProperties>
</file>